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92" r:id="rId4"/>
    <p:sldId id="294" r:id="rId5"/>
    <p:sldId id="295" r:id="rId6"/>
    <p:sldId id="309" r:id="rId7"/>
    <p:sldId id="297" r:id="rId8"/>
    <p:sldId id="308" r:id="rId9"/>
    <p:sldId id="298" r:id="rId10"/>
    <p:sldId id="302" r:id="rId11"/>
    <p:sldId id="310" r:id="rId12"/>
    <p:sldId id="311" r:id="rId13"/>
    <p:sldId id="312" r:id="rId14"/>
    <p:sldId id="313" r:id="rId15"/>
    <p:sldId id="314" r:id="rId16"/>
    <p:sldId id="304" r:id="rId17"/>
    <p:sldId id="306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CFCD-CC87-4270-A77C-D60A7F259F04}" type="datetimeFigureOut">
              <a:rPr lang="cs-CZ" smtClean="0"/>
              <a:t>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4B08-AA63-428A-974A-FE2DF87DA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47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04E54-31A1-4777-91D6-C3D6A0FC9899}" type="datetimeFigureOut">
              <a:rPr lang="cs-CZ" smtClean="0"/>
              <a:t>2.10.2017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040DF-C9EF-4050-83B6-2C63B54461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526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040DF-C9EF-4050-83B6-2C63B54461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3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9D7B-C064-4175-8578-F7E5B932FD16}" type="datetime1">
              <a:rPr lang="cs-CZ" smtClean="0"/>
              <a:t>2.10.2017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3DC7-40E5-4627-AB25-23B0A56C3146}" type="datetime1">
              <a:rPr lang="cs-CZ" smtClean="0"/>
              <a:t>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95FF-640E-4F78-A28E-D9D58B854AE5}" type="datetime1">
              <a:rPr lang="cs-CZ" smtClean="0"/>
              <a:t>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AEEC-DF53-42DF-AE73-D9E27A1C88FD}" type="datetime1">
              <a:rPr lang="cs-CZ" smtClean="0"/>
              <a:t>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9A16-F3E4-45F4-A89D-E79A7D5B1650}" type="datetime1">
              <a:rPr lang="cs-CZ" smtClean="0"/>
              <a:t>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15DA-EDBE-44CE-BE5D-D0705EE918B7}" type="datetime1">
              <a:rPr lang="cs-CZ" smtClean="0"/>
              <a:t>2.10.2017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C52-8B16-4A4D-A581-600DD74559B9}" type="datetime1">
              <a:rPr lang="cs-CZ" smtClean="0"/>
              <a:t>2.10.2017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EFEA-D748-414F-9496-367AF0B44967}" type="datetime1">
              <a:rPr lang="cs-CZ" smtClean="0"/>
              <a:t>2.10.2017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59FD-5796-4A5A-8314-B09E3582251D}" type="datetime1">
              <a:rPr lang="cs-CZ" smtClean="0"/>
              <a:t>2.10.2017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307-0ED6-4C13-B029-E06D6A8A2B70}" type="datetime1">
              <a:rPr lang="cs-CZ" smtClean="0"/>
              <a:t>2.10.2017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4159-7A1F-4DE6-93B5-5DE00E16380D}" type="datetime1">
              <a:rPr lang="cs-CZ" smtClean="0"/>
              <a:t>2.10.2017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>
                <a:tint val="80000"/>
                <a:satMod val="250000"/>
              </a:schemeClr>
            </a:gs>
            <a:gs pos="62000">
              <a:schemeClr val="bg1">
                <a:tint val="90000"/>
                <a:shade val="90000"/>
                <a:satMod val="200000"/>
              </a:schemeClr>
            </a:gs>
            <a:gs pos="98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E83863-9AF1-4658-8739-D31F469BAE4C}" type="datetime1">
              <a:rPr lang="cs-CZ" smtClean="0"/>
              <a:t>2.10.2017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600722" cy="385018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8C8EC14-7F84-4A51-9499-CDF21FD3D640}" type="slidenum">
              <a:rPr lang="cs-CZ" smtClean="0"/>
              <a:pPr/>
              <a:t>‹#›</a:t>
            </a:fld>
            <a:r>
              <a:rPr lang="cs-CZ" dirty="0" smtClean="0"/>
              <a:t> z 17</a:t>
            </a:r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352839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Posouzení funkčních objemů vodního díla Vír I na aktualizované vstupní </a:t>
            </a:r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endParaRPr lang="cs-CZ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arton</a:t>
            </a:r>
            <a:r>
              <a:rPr lang="cs-CZ" dirty="0" smtClean="0">
                <a:solidFill>
                  <a:schemeClr val="tx1"/>
                </a:solidFill>
              </a:rPr>
              <a:t> D., Starý M.</a:t>
            </a:r>
          </a:p>
          <a:p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arton.d@fce.vutbr.cz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89685" y="232683"/>
            <a:ext cx="3966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lang="cs-CZ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ÚSTAV VODNÍHO HOSPODÁŘSTVÍ KRAJINY</a:t>
            </a:r>
            <a:endParaRPr lang="cs-CZ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cs-CZ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INSTITUTE OF </a:t>
            </a:r>
            <a:r>
              <a:rPr lang="cs-CZ" sz="1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LANDSCAPE  WATER MANAGEMENT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1936"/>
            <a:ext cx="661701" cy="7200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7" y="232683"/>
            <a:ext cx="1945359" cy="71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2683"/>
            <a:ext cx="1564982" cy="7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301207"/>
            <a:ext cx="3724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Shrnutí výsledků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10</a:t>
            </a:fld>
            <a:r>
              <a:rPr lang="cs-CZ" dirty="0" smtClean="0"/>
              <a:t>/17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3" y="868680"/>
            <a:ext cx="7429195" cy="51206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635896" y="5013176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P</a:t>
            </a:r>
            <a:r>
              <a:rPr lang="cs-CZ" baseline="-25000" dirty="0">
                <a:latin typeface="Century Gothic" panose="020B0502020202020204" pitchFamily="34" charset="0"/>
              </a:rPr>
              <a:t>T</a:t>
            </a:r>
            <a:r>
              <a:rPr lang="cs-CZ" dirty="0">
                <a:latin typeface="Century Gothic" panose="020B0502020202020204" pitchFamily="34" charset="0"/>
              </a:rPr>
              <a:t>  = 98,59%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03648" y="4237645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O</a:t>
            </a:r>
            <a:r>
              <a:rPr lang="cs-CZ" baseline="-25000" dirty="0" smtClean="0">
                <a:latin typeface="Century Gothic" panose="020B0502020202020204" pitchFamily="34" charset="0"/>
              </a:rPr>
              <a:t>P</a:t>
            </a:r>
            <a:r>
              <a:rPr lang="cs-CZ" dirty="0" smtClean="0">
                <a:latin typeface="Century Gothic" panose="020B0502020202020204" pitchFamily="34" charset="0"/>
              </a:rPr>
              <a:t>  </a:t>
            </a:r>
            <a:r>
              <a:rPr lang="cs-CZ" dirty="0">
                <a:latin typeface="Century Gothic" panose="020B0502020202020204" pitchFamily="34" charset="0"/>
              </a:rPr>
              <a:t>= </a:t>
            </a:r>
            <a:r>
              <a:rPr lang="cs-CZ" dirty="0" smtClean="0">
                <a:latin typeface="Century Gothic" panose="020B0502020202020204" pitchFamily="34" charset="0"/>
              </a:rPr>
              <a:t>2,32 m</a:t>
            </a:r>
            <a:r>
              <a:rPr lang="cs-CZ" baseline="30000" dirty="0" smtClean="0">
                <a:latin typeface="Century Gothic" panose="020B0502020202020204" pitchFamily="34" charset="0"/>
              </a:rPr>
              <a:t>3</a:t>
            </a:r>
            <a:r>
              <a:rPr lang="cs-CZ" dirty="0" smtClean="0">
                <a:latin typeface="Century Gothic" panose="020B0502020202020204" pitchFamily="34" charset="0"/>
              </a:rPr>
              <a:t>s</a:t>
            </a:r>
            <a:r>
              <a:rPr lang="cs-CZ" baseline="30000" dirty="0" smtClean="0">
                <a:latin typeface="Century Gothic" panose="020B0502020202020204" pitchFamily="34" charset="0"/>
              </a:rPr>
              <a:t>-1</a:t>
            </a:r>
            <a:endParaRPr lang="cs-CZ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Shrnutí výsledků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11</a:t>
            </a:fld>
            <a:r>
              <a:rPr lang="cs-CZ" dirty="0" smtClean="0"/>
              <a:t>/17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56" y="756361"/>
            <a:ext cx="6882689" cy="534527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07704" y="5085184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P</a:t>
            </a:r>
            <a:r>
              <a:rPr lang="cs-CZ" baseline="-25000" dirty="0">
                <a:latin typeface="Century Gothic" panose="020B0502020202020204" pitchFamily="34" charset="0"/>
              </a:rPr>
              <a:t>T</a:t>
            </a:r>
            <a:r>
              <a:rPr lang="cs-CZ" dirty="0">
                <a:latin typeface="Century Gothic" panose="020B0502020202020204" pitchFamily="34" charset="0"/>
              </a:rPr>
              <a:t>  = </a:t>
            </a:r>
            <a:r>
              <a:rPr lang="cs-CZ" dirty="0" smtClean="0">
                <a:latin typeface="Century Gothic" panose="020B0502020202020204" pitchFamily="34" charset="0"/>
              </a:rPr>
              <a:t>97,99</a:t>
            </a:r>
            <a:r>
              <a:rPr lang="cs-CZ" dirty="0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67864" y="227687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entury Gothic" panose="020B0502020202020204" pitchFamily="34" charset="0"/>
              </a:rPr>
              <a:t>O</a:t>
            </a:r>
            <a:r>
              <a:rPr lang="cs-CZ" baseline="-25000" dirty="0" smtClean="0">
                <a:latin typeface="Century Gothic" panose="020B0502020202020204" pitchFamily="34" charset="0"/>
              </a:rPr>
              <a:t>P</a:t>
            </a:r>
            <a:r>
              <a:rPr lang="cs-CZ" dirty="0" smtClean="0">
                <a:latin typeface="Century Gothic" panose="020B0502020202020204" pitchFamily="34" charset="0"/>
              </a:rPr>
              <a:t>  </a:t>
            </a:r>
            <a:r>
              <a:rPr lang="cs-CZ" dirty="0">
                <a:latin typeface="Century Gothic" panose="020B0502020202020204" pitchFamily="34" charset="0"/>
              </a:rPr>
              <a:t>= </a:t>
            </a:r>
            <a:r>
              <a:rPr lang="cs-CZ" dirty="0" smtClean="0">
                <a:latin typeface="Century Gothic" panose="020B0502020202020204" pitchFamily="34" charset="0"/>
              </a:rPr>
              <a:t>2,32 m</a:t>
            </a:r>
            <a:r>
              <a:rPr lang="cs-CZ" baseline="30000" dirty="0" smtClean="0">
                <a:latin typeface="Century Gothic" panose="020B0502020202020204" pitchFamily="34" charset="0"/>
              </a:rPr>
              <a:t>3</a:t>
            </a:r>
            <a:r>
              <a:rPr lang="cs-CZ" dirty="0" smtClean="0">
                <a:latin typeface="Century Gothic" panose="020B0502020202020204" pitchFamily="34" charset="0"/>
              </a:rPr>
              <a:t>s</a:t>
            </a:r>
            <a:r>
              <a:rPr lang="cs-CZ" baseline="30000" dirty="0" smtClean="0">
                <a:latin typeface="Century Gothic" panose="020B0502020202020204" pitchFamily="34" charset="0"/>
              </a:rPr>
              <a:t>-1</a:t>
            </a:r>
            <a:endParaRPr lang="cs-CZ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Shrnutí výsledků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12</a:t>
            </a:fld>
            <a:r>
              <a:rPr lang="cs-CZ" dirty="0" smtClean="0"/>
              <a:t>/17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47085"/>
              </p:ext>
            </p:extLst>
          </p:nvPr>
        </p:nvGraphicFramePr>
        <p:xfrm>
          <a:off x="397173" y="1592794"/>
          <a:ext cx="8349655" cy="3672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580"/>
                <a:gridCol w="1531106"/>
                <a:gridCol w="1808054"/>
                <a:gridCol w="1546006"/>
                <a:gridCol w="1794909"/>
              </a:tblGrid>
              <a:tr h="122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/s]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Menší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nebo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rovno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?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[m n.m.]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Menší než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max,bezp 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?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81,7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468,38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Ano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  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468,05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Ano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235,4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468,52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Ano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  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272,5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468,66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Ano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369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469,03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Ano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  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469,16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Ano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23528" y="1091482"/>
            <a:ext cx="8715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Century Gothic" panose="020B0502020202020204" pitchFamily="34" charset="0"/>
              </a:rPr>
              <a:t>Dosažené efekty při transformaci – </a:t>
            </a:r>
            <a:r>
              <a:rPr lang="cs-CZ" sz="2200" b="1" dirty="0">
                <a:latin typeface="Century Gothic" panose="020B0502020202020204" pitchFamily="34" charset="0"/>
              </a:rPr>
              <a:t>varianta bez </a:t>
            </a:r>
            <a:r>
              <a:rPr lang="cs-CZ" sz="2200" b="1" dirty="0" smtClean="0">
                <a:latin typeface="Century Gothic" panose="020B0502020202020204" pitchFamily="34" charset="0"/>
              </a:rPr>
              <a:t>předpouštění</a:t>
            </a:r>
            <a:endParaRPr lang="cs-CZ" sz="22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2836"/>
            <a:ext cx="6520009" cy="32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6126155" cy="34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Shrnutí výsledků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13</a:t>
            </a:fld>
            <a:r>
              <a:rPr lang="cs-CZ" dirty="0" smtClean="0"/>
              <a:t>/17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62285"/>
              </p:ext>
            </p:extLst>
          </p:nvPr>
        </p:nvGraphicFramePr>
        <p:xfrm>
          <a:off x="397173" y="1592794"/>
          <a:ext cx="8349655" cy="3672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580"/>
                <a:gridCol w="1531106"/>
                <a:gridCol w="1808054"/>
                <a:gridCol w="1546006"/>
                <a:gridCol w="1794909"/>
              </a:tblGrid>
              <a:tr h="122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[m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/s]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Menší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nebo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rovno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?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[m n.m.]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Menší než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max,bezp 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?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55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467,5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  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55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456,4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195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Ne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468,3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  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166,7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Ne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468,23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369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Ne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469,1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PP  Q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410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Ne</a:t>
                      </a:r>
                      <a:endParaRPr lang="cs-CZ" sz="2000" baseline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469,16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Ano</a:t>
                      </a:r>
                      <a:endParaRPr lang="cs-CZ" sz="2000" baseline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23528" y="1091482"/>
            <a:ext cx="8715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Century Gothic" panose="020B0502020202020204" pitchFamily="34" charset="0"/>
              </a:rPr>
              <a:t>Dosažené efekty při transformaci – </a:t>
            </a:r>
            <a:r>
              <a:rPr lang="cs-CZ" sz="2200" b="1" dirty="0">
                <a:latin typeface="Century Gothic" panose="020B0502020202020204" pitchFamily="34" charset="0"/>
              </a:rPr>
              <a:t>varianta </a:t>
            </a:r>
            <a:r>
              <a:rPr lang="cs-CZ" sz="2200" b="1" dirty="0" smtClean="0">
                <a:latin typeface="Century Gothic" panose="020B0502020202020204" pitchFamily="34" charset="0"/>
              </a:rPr>
              <a:t>s předpouštěním</a:t>
            </a:r>
            <a:endParaRPr lang="cs-CZ" sz="2200" b="1" dirty="0">
              <a:latin typeface="Century Gothic" panose="020B0502020202020204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5401"/>
            <a:ext cx="6336704" cy="3096344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2" y="3212976"/>
            <a:ext cx="629696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Závěr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472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Vodohospodářské řešení zásobní funkce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nádrže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Zabezpečenost  odtoku vody z nádrže </a:t>
            </a:r>
          </a:p>
          <a:p>
            <a:pPr algn="l">
              <a:spcBef>
                <a:spcPts val="1200"/>
              </a:spcBef>
            </a:pPr>
            <a:r>
              <a:rPr lang="cs-CZ" sz="2800" b="1" dirty="0">
                <a:solidFill>
                  <a:schemeClr val="tx1"/>
                </a:solidFill>
              </a:rPr>
              <a:t>	</a:t>
            </a:r>
            <a:r>
              <a:rPr lang="cs-CZ" sz="2800" dirty="0" smtClean="0">
                <a:solidFill>
                  <a:schemeClr val="tx1"/>
                </a:solidFill>
              </a:rPr>
              <a:t>cca. o 1% resp. 1,59 % podhodnocena                         	P</a:t>
            </a:r>
            <a:r>
              <a:rPr lang="cs-CZ" sz="2800" baseline="-25000" dirty="0" smtClean="0">
                <a:solidFill>
                  <a:schemeClr val="tx1"/>
                </a:solidFill>
              </a:rPr>
              <a:t>T</a:t>
            </a:r>
            <a:r>
              <a:rPr lang="cs-CZ" sz="2800" dirty="0" smtClean="0">
                <a:solidFill>
                  <a:schemeClr val="tx1"/>
                </a:solidFill>
              </a:rPr>
              <a:t> = 98,59</a:t>
            </a:r>
            <a:r>
              <a:rPr lang="cs-CZ" sz="2800" dirty="0">
                <a:solidFill>
                  <a:schemeClr val="tx1"/>
                </a:solidFill>
              </a:rPr>
              <a:t>% </a:t>
            </a:r>
            <a:r>
              <a:rPr lang="cs-CZ" sz="2800" dirty="0" smtClean="0">
                <a:solidFill>
                  <a:schemeClr val="tx1"/>
                </a:solidFill>
              </a:rPr>
              <a:t>resp. P</a:t>
            </a:r>
            <a:r>
              <a:rPr lang="cs-CZ" sz="2800" baseline="-25000" dirty="0" smtClean="0">
                <a:solidFill>
                  <a:schemeClr val="tx1"/>
                </a:solidFill>
              </a:rPr>
              <a:t>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=  97,99</a:t>
            </a:r>
            <a:r>
              <a:rPr lang="cs-CZ" sz="2800" dirty="0" smtClean="0">
                <a:solidFill>
                  <a:schemeClr val="tx1"/>
                </a:solidFill>
              </a:rPr>
              <a:t>%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solidFill>
                  <a:schemeClr val="tx1"/>
                </a:solidFill>
              </a:rPr>
              <a:t>Nalepšený</a:t>
            </a:r>
            <a:r>
              <a:rPr lang="cs-CZ" sz="2800" b="1" dirty="0" smtClean="0">
                <a:solidFill>
                  <a:schemeClr val="tx1"/>
                </a:solidFill>
              </a:rPr>
              <a:t> odtok </a:t>
            </a:r>
          </a:p>
          <a:p>
            <a:pPr algn="l">
              <a:spcBef>
                <a:spcPts val="1200"/>
              </a:spcBef>
            </a:pPr>
            <a:r>
              <a:rPr lang="cs-CZ" sz="2800" b="1" dirty="0">
                <a:solidFill>
                  <a:schemeClr val="tx1"/>
                </a:solidFill>
              </a:rPr>
              <a:t>	</a:t>
            </a:r>
            <a:r>
              <a:rPr lang="cs-CZ" sz="2800" dirty="0" smtClean="0">
                <a:solidFill>
                  <a:schemeClr val="tx1"/>
                </a:solidFill>
              </a:rPr>
              <a:t>O</a:t>
            </a:r>
            <a:r>
              <a:rPr lang="cs-CZ" sz="2800" baseline="-25000" dirty="0" smtClean="0">
                <a:solidFill>
                  <a:schemeClr val="tx1"/>
                </a:solidFill>
              </a:rPr>
              <a:t>P</a:t>
            </a:r>
            <a:r>
              <a:rPr lang="cs-CZ" sz="2800" dirty="0" smtClean="0">
                <a:solidFill>
                  <a:schemeClr val="tx1"/>
                </a:solidFill>
              </a:rPr>
              <a:t> = 2,32 m</a:t>
            </a:r>
            <a:r>
              <a:rPr lang="cs-CZ" sz="2800" baseline="30000" dirty="0" smtClean="0">
                <a:solidFill>
                  <a:schemeClr val="tx1"/>
                </a:solidFill>
              </a:rPr>
              <a:t>3 </a:t>
            </a:r>
            <a:r>
              <a:rPr lang="cs-CZ" sz="2800" dirty="0" smtClean="0">
                <a:solidFill>
                  <a:schemeClr val="tx1"/>
                </a:solidFill>
              </a:rPr>
              <a:t>s</a:t>
            </a:r>
            <a:r>
              <a:rPr lang="cs-CZ" sz="2800" baseline="30000" dirty="0" smtClean="0">
                <a:solidFill>
                  <a:schemeClr val="tx1"/>
                </a:solidFill>
              </a:rPr>
              <a:t>-1</a:t>
            </a:r>
            <a:r>
              <a:rPr lang="cs-CZ" sz="2800" dirty="0" smtClean="0">
                <a:solidFill>
                  <a:schemeClr val="tx1"/>
                </a:solidFill>
              </a:rPr>
              <a:t> pokles o 0,21 m</a:t>
            </a:r>
            <a:r>
              <a:rPr lang="cs-CZ" sz="2800" baseline="30000" dirty="0" smtClean="0">
                <a:solidFill>
                  <a:schemeClr val="tx1"/>
                </a:solidFill>
              </a:rPr>
              <a:t>3 </a:t>
            </a:r>
            <a:r>
              <a:rPr lang="cs-CZ" sz="2800" dirty="0" smtClean="0">
                <a:solidFill>
                  <a:schemeClr val="tx1"/>
                </a:solidFill>
              </a:rPr>
              <a:t>s</a:t>
            </a:r>
            <a:r>
              <a:rPr lang="cs-CZ" sz="2800" baseline="30000" dirty="0" smtClean="0">
                <a:solidFill>
                  <a:schemeClr val="tx1"/>
                </a:solidFill>
              </a:rPr>
              <a:t>-1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Přerozdělení </a:t>
            </a:r>
            <a:r>
              <a:rPr lang="cs-CZ" sz="2800" dirty="0">
                <a:solidFill>
                  <a:schemeClr val="tx1"/>
                </a:solidFill>
              </a:rPr>
              <a:t>funkčních </a:t>
            </a:r>
            <a:r>
              <a:rPr lang="cs-CZ" sz="2800" dirty="0" smtClean="0">
                <a:solidFill>
                  <a:schemeClr val="tx1"/>
                </a:solidFill>
              </a:rPr>
              <a:t>objemů?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Hledání nového zdroje v povodí</a:t>
            </a:r>
            <a:endParaRPr lang="cs-CZ" sz="2800" baseline="30000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cs-CZ" sz="2800" baseline="30000" dirty="0" smtClean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endParaRPr lang="cs-CZ" sz="2800" b="1" baseline="30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14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Závěr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472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Vodohospodářské řešení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ochranné </a:t>
            </a: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nádrže</a:t>
            </a:r>
            <a:endParaRPr lang="cs-CZ" sz="2800" b="1" baseline="300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Transformační schopnost je nadhodnocena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Agresivní varianta s předpouštěním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Nutnost </a:t>
            </a:r>
            <a:r>
              <a:rPr lang="cs-CZ" sz="2800" dirty="0" smtClean="0">
                <a:solidFill>
                  <a:schemeClr val="tx1"/>
                </a:solidFill>
              </a:rPr>
              <a:t>předpouštění</a:t>
            </a:r>
            <a:r>
              <a:rPr lang="cs-CZ" sz="2800" baseline="300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 (prognóza - dispečink)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Přerozdělení </a:t>
            </a:r>
            <a:r>
              <a:rPr lang="cs-CZ" sz="2800" dirty="0" smtClean="0">
                <a:solidFill>
                  <a:schemeClr val="tx1"/>
                </a:solidFill>
              </a:rPr>
              <a:t>objemů – hůře </a:t>
            </a:r>
            <a:r>
              <a:rPr lang="cs-CZ" sz="2800" dirty="0" smtClean="0">
                <a:solidFill>
                  <a:schemeClr val="tx1"/>
                </a:solidFill>
              </a:rPr>
              <a:t>proveditelné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tx1"/>
                </a:solidFill>
              </a:rPr>
              <a:t>Analýza možností řízení nádrže pro </a:t>
            </a:r>
            <a:r>
              <a:rPr lang="cs-CZ" sz="2800">
                <a:solidFill>
                  <a:schemeClr val="tx1"/>
                </a:solidFill>
              </a:rPr>
              <a:t>budoucí </a:t>
            </a:r>
            <a:r>
              <a:rPr lang="cs-CZ" sz="2800" smtClean="0">
                <a:solidFill>
                  <a:schemeClr val="tx1"/>
                </a:solidFill>
              </a:rPr>
              <a:t>použití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Hledání nového zdroje v povodí</a:t>
            </a:r>
            <a:endParaRPr lang="cs-CZ" sz="2800" baseline="300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15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Poděkování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453650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2800" dirty="0" smtClean="0">
                <a:solidFill>
                  <a:schemeClr val="tx1"/>
                </a:solidFill>
              </a:rPr>
              <a:t>Podniku Povodí Moravy </a:t>
            </a:r>
            <a:r>
              <a:rPr lang="cs-CZ" sz="2800" dirty="0" err="1" smtClean="0">
                <a:solidFill>
                  <a:schemeClr val="tx1"/>
                </a:solidFill>
              </a:rPr>
              <a:t>s.p</a:t>
            </a:r>
            <a:r>
              <a:rPr lang="cs-CZ" sz="2800" dirty="0" smtClean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cs-CZ" sz="2800" dirty="0" smtClean="0">
                <a:solidFill>
                  <a:schemeClr val="tx1"/>
                </a:solidFill>
              </a:rPr>
              <a:t>Českému hydrometeorologickému ústavu pobočka Brno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16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130767"/>
            <a:ext cx="9144000" cy="331236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  <a:p>
            <a:endParaRPr lang="cs-CZ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m</a:t>
            </a:r>
            <a:r>
              <a:rPr lang="cs-CZ" sz="2000" dirty="0" smtClean="0">
                <a:solidFill>
                  <a:schemeClr val="tx1"/>
                </a:solidFill>
              </a:rPr>
              <a:t>arton.d@fce.vutbr.cz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89685" y="232683"/>
            <a:ext cx="396675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r>
              <a:rPr lang="cs-CZ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ÚSTAV VODNÍHO HOSPODÁŘSTVÍ KRAJINY</a:t>
            </a:r>
            <a:endParaRPr lang="cs-CZ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cs-CZ" sz="1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INSTITUTE OF </a:t>
            </a:r>
            <a:r>
              <a:rPr lang="cs-CZ" sz="1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LANDSCAPE  WATER MANAGEMENT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1936"/>
            <a:ext cx="661701" cy="7200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17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7" y="232683"/>
            <a:ext cx="1945359" cy="71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2683"/>
            <a:ext cx="1564982" cy="7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301207"/>
            <a:ext cx="3724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7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32859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Sucho vs. povodně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Vodohospodářské řešení </a:t>
            </a:r>
            <a:r>
              <a:rPr lang="cs-CZ" sz="2800" dirty="0" smtClean="0">
                <a:solidFill>
                  <a:schemeClr val="tx1"/>
                </a:solidFill>
              </a:rPr>
              <a:t>nádrže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Adaptační opatření na území ČR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Povodí Moravy </a:t>
            </a:r>
            <a:r>
              <a:rPr lang="cs-CZ" sz="2800" dirty="0" err="1" smtClean="0">
                <a:solidFill>
                  <a:schemeClr val="tx1"/>
                </a:solidFill>
              </a:rPr>
              <a:t>s.p</a:t>
            </a:r>
            <a:r>
              <a:rPr lang="cs-CZ" sz="2800" dirty="0" smtClean="0">
                <a:solidFill>
                  <a:schemeClr val="tx1"/>
                </a:solidFill>
              </a:rPr>
              <a:t>. - Nádrž Vír I</a:t>
            </a:r>
          </a:p>
          <a:p>
            <a:pPr algn="l">
              <a:spcAft>
                <a:spcPts val="600"/>
              </a:spcAft>
            </a:pPr>
            <a:endParaRPr lang="cs-CZ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Úvod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2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9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Cíl práce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32859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Přepočet účinností funkčních objemů nádrže Vír I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</a:rPr>
              <a:t>Nalepšený</a:t>
            </a:r>
            <a:r>
              <a:rPr lang="cs-CZ" sz="2800" dirty="0" smtClean="0">
                <a:solidFill>
                  <a:schemeClr val="tx1"/>
                </a:solidFill>
              </a:rPr>
              <a:t> odtok a zabezpečenost odtoku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Posouzení ochranného účinku nádrže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Aktuální hydrologické data</a:t>
            </a:r>
          </a:p>
          <a:p>
            <a:pPr marL="914400" lvl="1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Suché roky 2014 a 2015</a:t>
            </a:r>
          </a:p>
          <a:p>
            <a:pPr marL="914400" lvl="1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Povodně 1997 a následující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3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472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Vodohospodářské řešení zásobní funkce nádrže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Generátor umělých průtokových řad – </a:t>
            </a:r>
            <a:r>
              <a:rPr lang="cs-CZ" sz="2800" b="1" dirty="0" smtClean="0">
                <a:solidFill>
                  <a:schemeClr val="tx1"/>
                </a:solidFill>
              </a:rPr>
              <a:t>LRM soft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Vodohospodářské řešení zásobního objemu nádrže v podmínkách nejistot – </a:t>
            </a:r>
            <a:r>
              <a:rPr lang="cs-CZ" sz="2800" b="1" dirty="0" smtClean="0">
                <a:solidFill>
                  <a:schemeClr val="tx1"/>
                </a:solidFill>
              </a:rPr>
              <a:t>UNCE RESERVOIR </a:t>
            </a:r>
            <a:r>
              <a:rPr lang="cs-CZ" sz="2800" dirty="0" smtClean="0">
                <a:solidFill>
                  <a:schemeClr val="tx1"/>
                </a:solidFill>
              </a:rPr>
              <a:t>software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Vodohospodářské </a:t>
            </a: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ochranné </a:t>
            </a: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nádrže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Software pro simulaci a operativní řízení odtoku    vody z povodí - </a:t>
            </a:r>
            <a:r>
              <a:rPr lang="cs-CZ" sz="2800" b="1" dirty="0" smtClean="0">
                <a:solidFill>
                  <a:schemeClr val="tx1"/>
                </a:solidFill>
              </a:rPr>
              <a:t>HYDROG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Aft>
                <a:spcPts val="600"/>
              </a:spcAft>
            </a:pPr>
            <a:endParaRPr lang="cs-CZ" sz="2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61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Metody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4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Praktická aplikace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5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245957" y="5403911"/>
            <a:ext cx="1514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http://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www.mapy.cz</a:t>
            </a:r>
            <a:endParaRPr lang="cs-CZ" sz="1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5" y="1103838"/>
            <a:ext cx="8345131" cy="43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Praktická aplikace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47260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Betonové tížní těleso hráze </a:t>
            </a:r>
            <a:r>
              <a:rPr lang="cs-CZ" sz="2800" dirty="0" smtClean="0">
                <a:solidFill>
                  <a:schemeClr val="tx1"/>
                </a:solidFill>
              </a:rPr>
              <a:t>390 m, 67,3 m, 9 m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Výpustná zařízení</a:t>
            </a:r>
            <a:r>
              <a:rPr lang="cs-CZ" sz="2800" dirty="0" smtClean="0">
                <a:solidFill>
                  <a:schemeClr val="tx1"/>
                </a:solidFill>
              </a:rPr>
              <a:t>                                                              2 x DN 1800 mm, 1 x DN 200 mm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Bezpečnostní přeliv</a:t>
            </a:r>
            <a:r>
              <a:rPr lang="cs-CZ" sz="2800" dirty="0" smtClean="0">
                <a:solidFill>
                  <a:schemeClr val="tx1"/>
                </a:solidFill>
              </a:rPr>
              <a:t>                                                           b = 60,5 m, Q = 180,5 m</a:t>
            </a:r>
            <a:r>
              <a:rPr lang="cs-CZ" sz="2800" baseline="30000" dirty="0" smtClean="0">
                <a:solidFill>
                  <a:schemeClr val="tx1"/>
                </a:solidFill>
              </a:rPr>
              <a:t>3 </a:t>
            </a:r>
            <a:r>
              <a:rPr lang="cs-CZ" sz="2800" dirty="0" smtClean="0">
                <a:solidFill>
                  <a:schemeClr val="tx1"/>
                </a:solidFill>
              </a:rPr>
              <a:t>s</a:t>
            </a:r>
            <a:r>
              <a:rPr lang="cs-CZ" sz="2800" baseline="30000" dirty="0" smtClean="0">
                <a:solidFill>
                  <a:schemeClr val="tx1"/>
                </a:solidFill>
              </a:rPr>
              <a:t>-1</a:t>
            </a:r>
            <a:r>
              <a:rPr lang="cs-CZ" sz="2800" dirty="0" smtClean="0">
                <a:solidFill>
                  <a:schemeClr val="tx1"/>
                </a:solidFill>
              </a:rPr>
              <a:t>, H = 468,45 m n. m.</a:t>
            </a:r>
            <a:endParaRPr lang="cs-CZ" sz="2800" baseline="300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Objem nádrže</a:t>
            </a:r>
            <a:r>
              <a:rPr lang="cs-CZ" sz="2800" dirty="0" smtClean="0">
                <a:solidFill>
                  <a:schemeClr val="tx1"/>
                </a:solidFill>
              </a:rPr>
              <a:t>                                                                 V = 56,193 mil. m</a:t>
            </a:r>
            <a:r>
              <a:rPr lang="cs-CZ" sz="2800" baseline="30000" dirty="0" smtClean="0">
                <a:solidFill>
                  <a:schemeClr val="tx1"/>
                </a:solidFill>
              </a:rPr>
              <a:t>3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r>
              <a:rPr lang="cs-CZ" sz="2800" dirty="0" smtClean="0">
                <a:solidFill>
                  <a:schemeClr val="tx1"/>
                </a:solidFill>
              </a:rPr>
              <a:t>V</a:t>
            </a:r>
            <a:r>
              <a:rPr lang="cs-CZ" sz="2800" baseline="-25000" dirty="0" smtClean="0">
                <a:solidFill>
                  <a:schemeClr val="tx1"/>
                </a:solidFill>
              </a:rPr>
              <a:t>Z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= </a:t>
            </a:r>
            <a:r>
              <a:rPr lang="cs-CZ" sz="2800" dirty="0" smtClean="0">
                <a:solidFill>
                  <a:schemeClr val="tx1"/>
                </a:solidFill>
              </a:rPr>
              <a:t>44,056 </a:t>
            </a:r>
            <a:r>
              <a:rPr lang="cs-CZ" sz="2800" dirty="0">
                <a:solidFill>
                  <a:schemeClr val="tx1"/>
                </a:solidFill>
              </a:rPr>
              <a:t>mil. </a:t>
            </a:r>
            <a:r>
              <a:rPr lang="cs-CZ" sz="2800" dirty="0" smtClean="0">
                <a:solidFill>
                  <a:schemeClr val="tx1"/>
                </a:solidFill>
              </a:rPr>
              <a:t>m</a:t>
            </a:r>
            <a:r>
              <a:rPr lang="cs-CZ" sz="2800" baseline="30000" dirty="0" smtClean="0">
                <a:solidFill>
                  <a:schemeClr val="tx1"/>
                </a:solidFill>
              </a:rPr>
              <a:t>3</a:t>
            </a:r>
            <a:r>
              <a:rPr lang="cs-CZ" sz="2800" dirty="0" smtClean="0">
                <a:solidFill>
                  <a:schemeClr val="tx1"/>
                </a:solidFill>
              </a:rPr>
              <a:t>,                          V</a:t>
            </a:r>
            <a:r>
              <a:rPr lang="cs-CZ" sz="2800" baseline="-25000" dirty="0" smtClean="0">
                <a:solidFill>
                  <a:schemeClr val="tx1"/>
                </a:solidFill>
              </a:rPr>
              <a:t>R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= </a:t>
            </a:r>
            <a:r>
              <a:rPr lang="cs-CZ" sz="2800" dirty="0" smtClean="0">
                <a:solidFill>
                  <a:schemeClr val="tx1"/>
                </a:solidFill>
              </a:rPr>
              <a:t>8.337 mil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smtClean="0">
                <a:solidFill>
                  <a:schemeClr val="tx1"/>
                </a:solidFill>
              </a:rPr>
              <a:t>m</a:t>
            </a:r>
            <a:r>
              <a:rPr lang="cs-CZ" sz="2800" baseline="30000" dirty="0" smtClean="0">
                <a:solidFill>
                  <a:schemeClr val="tx1"/>
                </a:solidFill>
              </a:rPr>
              <a:t>3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O</a:t>
            </a:r>
            <a:r>
              <a:rPr lang="cs-CZ" sz="2800" baseline="-25000" dirty="0">
                <a:solidFill>
                  <a:schemeClr val="tx1"/>
                </a:solidFill>
              </a:rPr>
              <a:t>P</a:t>
            </a:r>
            <a:r>
              <a:rPr lang="cs-CZ" sz="2800" dirty="0">
                <a:solidFill>
                  <a:schemeClr val="tx1"/>
                </a:solidFill>
              </a:rPr>
              <a:t> = 2,53 m</a:t>
            </a:r>
            <a:r>
              <a:rPr lang="cs-CZ" sz="2800" baseline="30000" dirty="0">
                <a:solidFill>
                  <a:schemeClr val="tx1"/>
                </a:solidFill>
              </a:rPr>
              <a:t>3 </a:t>
            </a:r>
            <a:r>
              <a:rPr lang="cs-CZ" sz="2800" dirty="0">
                <a:solidFill>
                  <a:schemeClr val="tx1"/>
                </a:solidFill>
              </a:rPr>
              <a:t>s</a:t>
            </a:r>
            <a:r>
              <a:rPr lang="cs-CZ" sz="2800" baseline="30000" dirty="0">
                <a:solidFill>
                  <a:schemeClr val="tx1"/>
                </a:solidFill>
              </a:rPr>
              <a:t>-1</a:t>
            </a:r>
            <a:r>
              <a:rPr lang="cs-CZ" sz="2800" dirty="0">
                <a:solidFill>
                  <a:schemeClr val="tx1"/>
                </a:solidFill>
              </a:rPr>
              <a:t>, MQ = 0,530 m</a:t>
            </a:r>
            <a:r>
              <a:rPr lang="cs-CZ" sz="2800" baseline="30000" dirty="0">
                <a:solidFill>
                  <a:schemeClr val="tx1"/>
                </a:solidFill>
              </a:rPr>
              <a:t>3 </a:t>
            </a:r>
            <a:r>
              <a:rPr lang="cs-CZ" sz="2800" dirty="0">
                <a:solidFill>
                  <a:schemeClr val="tx1"/>
                </a:solidFill>
              </a:rPr>
              <a:t>s</a:t>
            </a:r>
            <a:r>
              <a:rPr lang="cs-CZ" sz="2800" baseline="30000" dirty="0">
                <a:solidFill>
                  <a:schemeClr val="tx1"/>
                </a:solidFill>
              </a:rPr>
              <a:t>-1</a:t>
            </a:r>
            <a:r>
              <a:rPr lang="cs-CZ" sz="2800" dirty="0">
                <a:solidFill>
                  <a:schemeClr val="tx1"/>
                </a:solidFill>
              </a:rPr>
              <a:t>, Q</a:t>
            </a:r>
            <a:r>
              <a:rPr lang="cs-CZ" sz="2800" baseline="-25000" dirty="0">
                <a:solidFill>
                  <a:schemeClr val="tx1"/>
                </a:solidFill>
              </a:rPr>
              <a:t>NE</a:t>
            </a:r>
            <a:r>
              <a:rPr lang="cs-CZ" sz="2800" dirty="0">
                <a:solidFill>
                  <a:schemeClr val="tx1"/>
                </a:solidFill>
              </a:rPr>
              <a:t> = 55 m</a:t>
            </a:r>
            <a:r>
              <a:rPr lang="cs-CZ" sz="2800" baseline="30000" dirty="0">
                <a:solidFill>
                  <a:schemeClr val="tx1"/>
                </a:solidFill>
              </a:rPr>
              <a:t>3 </a:t>
            </a:r>
            <a:r>
              <a:rPr lang="cs-CZ" sz="2800" dirty="0">
                <a:solidFill>
                  <a:schemeClr val="tx1"/>
                </a:solidFill>
              </a:rPr>
              <a:t>s</a:t>
            </a:r>
            <a:r>
              <a:rPr lang="cs-CZ" sz="2800" baseline="30000" dirty="0">
                <a:solidFill>
                  <a:schemeClr val="tx1"/>
                </a:solidFill>
              </a:rPr>
              <a:t>-1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O</a:t>
            </a:r>
            <a:r>
              <a:rPr lang="cs-CZ" sz="2800" baseline="-25000" dirty="0">
                <a:solidFill>
                  <a:schemeClr val="tx1"/>
                </a:solidFill>
              </a:rPr>
              <a:t>P </a:t>
            </a:r>
            <a:r>
              <a:rPr lang="cs-CZ" sz="2800" dirty="0">
                <a:solidFill>
                  <a:schemeClr val="tx1"/>
                </a:solidFill>
              </a:rPr>
              <a:t>= Q</a:t>
            </a:r>
            <a:r>
              <a:rPr lang="cs-CZ" sz="2800" baseline="-25000" dirty="0">
                <a:solidFill>
                  <a:schemeClr val="tx1"/>
                </a:solidFill>
              </a:rPr>
              <a:t>ŽDAR </a:t>
            </a:r>
            <a:r>
              <a:rPr lang="cs-CZ" sz="2800" dirty="0">
                <a:solidFill>
                  <a:schemeClr val="tx1"/>
                </a:solidFill>
              </a:rPr>
              <a:t>+ Q</a:t>
            </a:r>
            <a:r>
              <a:rPr lang="cs-CZ" sz="2800" baseline="-25000" dirty="0">
                <a:solidFill>
                  <a:schemeClr val="tx1"/>
                </a:solidFill>
              </a:rPr>
              <a:t>VOV </a:t>
            </a:r>
            <a:r>
              <a:rPr lang="cs-CZ" sz="2800" dirty="0">
                <a:solidFill>
                  <a:schemeClr val="tx1"/>
                </a:solidFill>
              </a:rPr>
              <a:t>+ MQ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baseline="300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6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Praktická aplikace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472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Vodohospodářské řešení zásobní funkce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nádrže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</a:rPr>
              <a:t>Q</a:t>
            </a:r>
            <a:r>
              <a:rPr lang="cs-CZ" sz="2800" baseline="-25000" dirty="0" err="1" smtClean="0">
                <a:solidFill>
                  <a:schemeClr val="tx1"/>
                </a:solidFill>
              </a:rPr>
              <a:t>a</a:t>
            </a:r>
            <a:r>
              <a:rPr lang="cs-CZ" sz="2800" dirty="0" smtClean="0">
                <a:solidFill>
                  <a:schemeClr val="tx1"/>
                </a:solidFill>
              </a:rPr>
              <a:t> = 3,06 m</a:t>
            </a:r>
            <a:r>
              <a:rPr lang="cs-CZ" sz="2800" baseline="30000" dirty="0" smtClean="0">
                <a:solidFill>
                  <a:schemeClr val="tx1"/>
                </a:solidFill>
              </a:rPr>
              <a:t>3</a:t>
            </a:r>
            <a:r>
              <a:rPr lang="cs-CZ" sz="2800" dirty="0" smtClean="0">
                <a:solidFill>
                  <a:schemeClr val="tx1"/>
                </a:solidFill>
              </a:rPr>
              <a:t> s</a:t>
            </a:r>
            <a:r>
              <a:rPr lang="cs-CZ" sz="2800" baseline="30000" dirty="0" smtClean="0">
                <a:solidFill>
                  <a:schemeClr val="tx1"/>
                </a:solidFill>
              </a:rPr>
              <a:t>-1</a:t>
            </a:r>
            <a:r>
              <a:rPr lang="cs-CZ" sz="2800" dirty="0">
                <a:solidFill>
                  <a:schemeClr val="tx1"/>
                </a:solidFill>
              </a:rPr>
              <a:t>,</a:t>
            </a:r>
            <a:r>
              <a:rPr lang="cs-CZ" sz="2800" b="1" dirty="0">
                <a:solidFill>
                  <a:schemeClr val="tx1"/>
                </a:solidFill>
              </a:rPr>
              <a:t> O</a:t>
            </a:r>
            <a:r>
              <a:rPr lang="cs-CZ" sz="2800" b="1" baseline="-25000" dirty="0">
                <a:solidFill>
                  <a:schemeClr val="tx1"/>
                </a:solidFill>
              </a:rPr>
              <a:t>p </a:t>
            </a:r>
            <a:r>
              <a:rPr lang="cs-CZ" sz="2800" b="1" dirty="0">
                <a:solidFill>
                  <a:schemeClr val="tx1"/>
                </a:solidFill>
              </a:rPr>
              <a:t>= 2,53 m</a:t>
            </a:r>
            <a:r>
              <a:rPr lang="cs-CZ" sz="2800" b="1" baseline="30000" dirty="0">
                <a:solidFill>
                  <a:schemeClr val="tx1"/>
                </a:solidFill>
              </a:rPr>
              <a:t>3</a:t>
            </a:r>
            <a:r>
              <a:rPr lang="cs-CZ" sz="2800" b="1" dirty="0">
                <a:solidFill>
                  <a:schemeClr val="tx1"/>
                </a:solidFill>
              </a:rPr>
              <a:t> s</a:t>
            </a:r>
            <a:r>
              <a:rPr lang="cs-CZ" sz="2800" b="1" baseline="30000" dirty="0">
                <a:solidFill>
                  <a:schemeClr val="tx1"/>
                </a:solidFill>
              </a:rPr>
              <a:t>-1</a:t>
            </a:r>
            <a:r>
              <a:rPr lang="cs-CZ" sz="2800" b="1" dirty="0">
                <a:solidFill>
                  <a:schemeClr val="tx1"/>
                </a:solidFill>
              </a:rPr>
              <a:t>, P</a:t>
            </a:r>
            <a:r>
              <a:rPr lang="cs-CZ" sz="2800" b="1" baseline="-25000" dirty="0">
                <a:solidFill>
                  <a:schemeClr val="tx1"/>
                </a:solidFill>
              </a:rPr>
              <a:t>T</a:t>
            </a:r>
            <a:r>
              <a:rPr lang="cs-CZ" sz="2800" b="1" dirty="0">
                <a:solidFill>
                  <a:schemeClr val="tx1"/>
                </a:solidFill>
              </a:rPr>
              <a:t> = 99,5</a:t>
            </a:r>
            <a:r>
              <a:rPr lang="cs-CZ" sz="2800" b="1" dirty="0" smtClean="0">
                <a:solidFill>
                  <a:schemeClr val="tx1"/>
                </a:solidFill>
              </a:rPr>
              <a:t>%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Dalečín - </a:t>
            </a:r>
            <a:r>
              <a:rPr lang="cs-CZ" sz="2800" b="1" dirty="0" err="1" smtClean="0">
                <a:solidFill>
                  <a:schemeClr val="tx1"/>
                </a:solidFill>
              </a:rPr>
              <a:t>Q</a:t>
            </a:r>
            <a:r>
              <a:rPr lang="cs-CZ" sz="2800" b="1" baseline="-25000" dirty="0" err="1" smtClean="0">
                <a:solidFill>
                  <a:schemeClr val="tx1"/>
                </a:solidFill>
              </a:rPr>
              <a:t>m</a:t>
            </a:r>
            <a:r>
              <a:rPr lang="cs-CZ" sz="2800" b="1" dirty="0" smtClean="0">
                <a:solidFill>
                  <a:schemeClr val="tx1"/>
                </a:solidFill>
              </a:rPr>
              <a:t> 1950 – 2015</a:t>
            </a:r>
            <a:r>
              <a:rPr lang="cs-CZ" sz="2800" dirty="0" smtClean="0">
                <a:solidFill>
                  <a:schemeClr val="tx1"/>
                </a:solidFill>
              </a:rPr>
              <a:t> - ČHMÚ 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Umělá průtoková řada </a:t>
            </a:r>
            <a:r>
              <a:rPr lang="cs-CZ" sz="2800" b="1" dirty="0" smtClean="0">
                <a:solidFill>
                  <a:schemeClr val="tx1"/>
                </a:solidFill>
              </a:rPr>
              <a:t>10 000 let </a:t>
            </a:r>
            <a:r>
              <a:rPr lang="cs-CZ" sz="2800" dirty="0" smtClean="0">
                <a:solidFill>
                  <a:schemeClr val="tx1"/>
                </a:solidFill>
              </a:rPr>
              <a:t>– MŘ 4 řád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Průměrný roční výpar </a:t>
            </a:r>
            <a:r>
              <a:rPr lang="cs-CZ" sz="2800" b="1" dirty="0" err="1" smtClean="0">
                <a:solidFill>
                  <a:schemeClr val="tx1"/>
                </a:solidFill>
              </a:rPr>
              <a:t>E</a:t>
            </a:r>
            <a:r>
              <a:rPr lang="cs-CZ" sz="2800" b="1" baseline="-25000" dirty="0" err="1" smtClean="0">
                <a:solidFill>
                  <a:schemeClr val="tx1"/>
                </a:solidFill>
              </a:rPr>
              <a:t>a</a:t>
            </a:r>
            <a:r>
              <a:rPr lang="cs-CZ" sz="2800" b="1" dirty="0" smtClean="0">
                <a:solidFill>
                  <a:schemeClr val="tx1"/>
                </a:solidFill>
              </a:rPr>
              <a:t> = 613 mm/rok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Ztráty vody z nádrže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chemeClr val="tx1"/>
                </a:solidFill>
              </a:rPr>
              <a:t>Nalepšený</a:t>
            </a:r>
            <a:r>
              <a:rPr lang="cs-CZ" sz="2800" dirty="0" smtClean="0">
                <a:solidFill>
                  <a:schemeClr val="tx1"/>
                </a:solidFill>
              </a:rPr>
              <a:t> odtok a zabezpečenost </a:t>
            </a:r>
            <a:r>
              <a:rPr lang="cs-CZ" sz="2800" b="1" dirty="0" smtClean="0">
                <a:solidFill>
                  <a:schemeClr val="tx1"/>
                </a:solidFill>
              </a:rPr>
              <a:t>P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T</a:t>
            </a:r>
            <a:r>
              <a:rPr lang="cs-CZ" sz="2800" b="1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a</a:t>
            </a:r>
            <a:r>
              <a:rPr lang="cs-CZ" sz="2800" b="1" dirty="0" smtClean="0">
                <a:solidFill>
                  <a:schemeClr val="tx1"/>
                </a:solidFill>
              </a:rPr>
              <a:t> P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D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7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Praktická aplikace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472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Vodohospodářské řešení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ochranné </a:t>
            </a: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 </a:t>
            </a:r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nádrže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Aktualizované </a:t>
            </a:r>
            <a:r>
              <a:rPr lang="cs-CZ" sz="2800" dirty="0">
                <a:solidFill>
                  <a:schemeClr val="tx1"/>
                </a:solidFill>
              </a:rPr>
              <a:t>kontrolní povodňové vlny</a:t>
            </a:r>
            <a:r>
              <a:rPr lang="cs-CZ" sz="2800" b="1" dirty="0">
                <a:solidFill>
                  <a:schemeClr val="tx1"/>
                </a:solidFill>
              </a:rPr>
              <a:t>  </a:t>
            </a:r>
            <a:r>
              <a:rPr lang="cs-CZ" sz="2800" b="1" dirty="0" smtClean="0">
                <a:solidFill>
                  <a:schemeClr val="tx1"/>
                </a:solidFill>
              </a:rPr>
              <a:t>       Q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100</a:t>
            </a:r>
            <a:r>
              <a:rPr lang="cs-CZ" sz="2800" b="1" dirty="0">
                <a:solidFill>
                  <a:schemeClr val="tx1"/>
                </a:solidFill>
              </a:rPr>
              <a:t>, Q</a:t>
            </a:r>
            <a:r>
              <a:rPr lang="cs-CZ" sz="2800" b="1" baseline="-25000" dirty="0">
                <a:solidFill>
                  <a:schemeClr val="tx1"/>
                </a:solidFill>
              </a:rPr>
              <a:t>1000</a:t>
            </a:r>
            <a:r>
              <a:rPr lang="cs-CZ" sz="2800" b="1" dirty="0">
                <a:solidFill>
                  <a:schemeClr val="tx1"/>
                </a:solidFill>
              </a:rPr>
              <a:t> a </a:t>
            </a:r>
            <a:r>
              <a:rPr lang="cs-CZ" sz="2800" b="1" dirty="0" smtClean="0">
                <a:solidFill>
                  <a:schemeClr val="tx1"/>
                </a:solidFill>
              </a:rPr>
              <a:t>Q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10000</a:t>
            </a:r>
            <a:r>
              <a:rPr lang="cs-CZ" sz="2800" dirty="0" smtClean="0">
                <a:solidFill>
                  <a:schemeClr val="tx1"/>
                </a:solidFill>
              </a:rPr>
              <a:t> - ČHMÚ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Odvozeny klasickým způsobem, metoda PP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Kulminační odtok </a:t>
            </a:r>
            <a:r>
              <a:rPr lang="cs-CZ" sz="2800" dirty="0" err="1" smtClean="0">
                <a:solidFill>
                  <a:schemeClr val="tx1"/>
                </a:solidFill>
              </a:rPr>
              <a:t>O</a:t>
            </a:r>
            <a:r>
              <a:rPr lang="cs-CZ" sz="2800" baseline="-25000" dirty="0" err="1" smtClean="0">
                <a:solidFill>
                  <a:schemeClr val="tx1"/>
                </a:solidFill>
              </a:rPr>
              <a:t>max</a:t>
            </a:r>
            <a:r>
              <a:rPr lang="cs-CZ" sz="2800" dirty="0" smtClean="0">
                <a:solidFill>
                  <a:schemeClr val="tx1"/>
                </a:solidFill>
              </a:rPr>
              <a:t> a </a:t>
            </a:r>
            <a:r>
              <a:rPr lang="cs-CZ" sz="2800" dirty="0" err="1" smtClean="0">
                <a:solidFill>
                  <a:schemeClr val="tx1"/>
                </a:solidFill>
              </a:rPr>
              <a:t>H</a:t>
            </a:r>
            <a:r>
              <a:rPr lang="cs-CZ" sz="2800" baseline="-25000" dirty="0" err="1" smtClean="0">
                <a:solidFill>
                  <a:schemeClr val="tx1"/>
                </a:solidFill>
              </a:rPr>
              <a:t>max</a:t>
            </a:r>
            <a:r>
              <a:rPr lang="cs-CZ" sz="2800" dirty="0" smtClean="0">
                <a:solidFill>
                  <a:schemeClr val="tx1"/>
                </a:solidFill>
              </a:rPr>
              <a:t>, porovnán s Q</a:t>
            </a:r>
            <a:r>
              <a:rPr lang="cs-CZ" sz="2800" baseline="-25000" dirty="0" smtClean="0">
                <a:solidFill>
                  <a:schemeClr val="tx1"/>
                </a:solidFill>
              </a:rPr>
              <a:t>NE</a:t>
            </a:r>
            <a:r>
              <a:rPr lang="cs-CZ" sz="2800" dirty="0" smtClean="0">
                <a:solidFill>
                  <a:schemeClr val="tx1"/>
                </a:solidFill>
              </a:rPr>
              <a:t> a </a:t>
            </a:r>
            <a:r>
              <a:rPr lang="cs-CZ" sz="2800" dirty="0" err="1" smtClean="0">
                <a:solidFill>
                  <a:schemeClr val="tx1"/>
                </a:solidFill>
              </a:rPr>
              <a:t>H</a:t>
            </a:r>
            <a:r>
              <a:rPr lang="cs-CZ" sz="2800" baseline="-25000" dirty="0" err="1" smtClean="0">
                <a:solidFill>
                  <a:schemeClr val="tx1"/>
                </a:solidFill>
              </a:rPr>
              <a:t>max.bez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= 470,45 m n. m.</a:t>
            </a:r>
            <a:endParaRPr lang="cs-CZ" sz="2800" b="1" baseline="-25000" dirty="0" smtClean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Varianta </a:t>
            </a:r>
            <a:r>
              <a:rPr lang="cs-CZ" sz="2800" b="1" dirty="0" smtClean="0">
                <a:solidFill>
                  <a:schemeClr val="tx1"/>
                </a:solidFill>
              </a:rPr>
              <a:t>bez </a:t>
            </a:r>
            <a:r>
              <a:rPr lang="cs-CZ" sz="2800" b="1" dirty="0" err="1" smtClean="0">
                <a:solidFill>
                  <a:schemeClr val="tx1"/>
                </a:solidFill>
              </a:rPr>
              <a:t>předpouštení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Varianta </a:t>
            </a:r>
            <a:r>
              <a:rPr lang="cs-CZ" sz="2800" b="1" dirty="0" smtClean="0">
                <a:solidFill>
                  <a:schemeClr val="tx1"/>
                </a:solidFill>
              </a:rPr>
              <a:t>s předpouštěním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Aft>
                <a:spcPts val="600"/>
              </a:spcAft>
            </a:pP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8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620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Shrnutí výsledků</a:t>
            </a:r>
            <a:endParaRPr lang="cs-CZ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8EC14-7F84-4A51-9499-CDF21FD3D640}" type="slidenum">
              <a:rPr lang="cs-CZ" smtClean="0"/>
              <a:t>9</a:t>
            </a:fld>
            <a:r>
              <a:rPr lang="cs-CZ" dirty="0" smtClean="0"/>
              <a:t>/16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01" y="140618"/>
            <a:ext cx="441199" cy="48007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17" y="140618"/>
            <a:ext cx="1059286" cy="4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09132"/>
              </p:ext>
            </p:extLst>
          </p:nvPr>
        </p:nvGraphicFramePr>
        <p:xfrm>
          <a:off x="179512" y="764704"/>
          <a:ext cx="8784976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184820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820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820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1" y="836712"/>
            <a:ext cx="2102971" cy="15841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68" y="836713"/>
            <a:ext cx="2102970" cy="15841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57265"/>
            <a:ext cx="2075688" cy="15636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73" y="857265"/>
            <a:ext cx="2075688" cy="156362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2" y="2708920"/>
            <a:ext cx="2075688" cy="15636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68" y="2705474"/>
            <a:ext cx="2075688" cy="156362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2075688" cy="15636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73" y="2708920"/>
            <a:ext cx="2075688" cy="156362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0" y="4509120"/>
            <a:ext cx="2075688" cy="156362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09" y="4509120"/>
            <a:ext cx="2075688" cy="156362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2075688" cy="156362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73" y="4509120"/>
            <a:ext cx="2075688" cy="1563624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47569"/>
            <a:ext cx="6486525" cy="4886325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6907326" y="5290932"/>
            <a:ext cx="103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Březen</a:t>
            </a:r>
            <a:endParaRPr lang="cs-CZ" dirty="0">
              <a:latin typeface="+mj-lt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23436"/>
            <a:ext cx="6486525" cy="4886325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6815156" y="5290932"/>
            <a:ext cx="103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Červen</a:t>
            </a:r>
            <a:endParaRPr lang="cs-CZ" dirty="0">
              <a:latin typeface="+mj-lt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97" y="1013385"/>
            <a:ext cx="6486525" cy="4886325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6907326" y="5290932"/>
            <a:ext cx="103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Říjen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6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2449</TotalTime>
  <Words>564</Words>
  <Application>Microsoft Office PowerPoint</Application>
  <PresentationFormat>Předvádění na obrazovce (4:3)</PresentationFormat>
  <Paragraphs>186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CS04 - Vodohospodářská legislativa</dc:title>
  <dc:creator>Daniel</dc:creator>
  <cp:lastModifiedBy>Daniel Marton</cp:lastModifiedBy>
  <cp:revision>140</cp:revision>
  <cp:lastPrinted>2017-09-30T12:09:47Z</cp:lastPrinted>
  <dcterms:created xsi:type="dcterms:W3CDTF">2012-02-04T16:01:43Z</dcterms:created>
  <dcterms:modified xsi:type="dcterms:W3CDTF">2017-10-02T13:57:48Z</dcterms:modified>
</cp:coreProperties>
</file>