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444" r:id="rId3"/>
    <p:sldId id="484" r:id="rId4"/>
    <p:sldId id="485" r:id="rId5"/>
    <p:sldId id="486" r:id="rId6"/>
    <p:sldId id="487" r:id="rId7"/>
    <p:sldId id="490" r:id="rId8"/>
    <p:sldId id="483" r:id="rId9"/>
    <p:sldId id="488" r:id="rId10"/>
    <p:sldId id="489" r:id="rId11"/>
    <p:sldId id="476" r:id="rId12"/>
    <p:sldId id="462" r:id="rId13"/>
    <p:sldId id="448" r:id="rId14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8462" autoAdjust="0"/>
  </p:normalViewPr>
  <p:slideViewPr>
    <p:cSldViewPr>
      <p:cViewPr varScale="1">
        <p:scale>
          <a:sx n="72" d="100"/>
          <a:sy n="72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773A-A51D-4721-A892-E573ED68A3EA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CF466-65A7-4AAE-8D6A-E933C63AA94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43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082C-D01D-4B21-9788-50BFCDF04EB4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FA83-A332-49E5-B4CA-041516991F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307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65527-0A75-4675-888E-2E4B41C5F97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564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7843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3127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9960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4223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910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93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7577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1072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333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019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1929-FF83-49FA-AFBD-568679FF2B0D}" type="datetimeFigureOut">
              <a:rPr lang="cs-CZ" smtClean="0"/>
              <a:pPr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4677-51D3-4161-BF8A-F15BE75D25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631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4769" y="1772816"/>
            <a:ext cx="6480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6699"/>
                </a:solidFill>
              </a:rPr>
              <a:t>JAK DOBŘE NAPLÁNOVAT ZMÍRŇUJÍCÍ OPATŘENÍ NA VODNÍCH NÁDRŽÍCH</a:t>
            </a:r>
          </a:p>
          <a:p>
            <a:pPr algn="ctr"/>
            <a:endParaRPr lang="cs-CZ" sz="3200" b="1" dirty="0" smtClean="0">
              <a:solidFill>
                <a:srgbClr val="006699"/>
              </a:solidFill>
            </a:endParaRPr>
          </a:p>
          <a:p>
            <a:pPr algn="ctr"/>
            <a:r>
              <a:rPr lang="cs-CZ" sz="2800" u="sng" dirty="0" smtClean="0">
                <a:solidFill>
                  <a:srgbClr val="006699"/>
                </a:solidFill>
              </a:rPr>
              <a:t>Libuše Opatřilová</a:t>
            </a:r>
            <a:r>
              <a:rPr lang="cs-CZ" sz="2800" dirty="0" smtClean="0">
                <a:solidFill>
                  <a:srgbClr val="006699"/>
                </a:solidFill>
              </a:rPr>
              <a:t> </a:t>
            </a:r>
          </a:p>
          <a:p>
            <a:pPr algn="ctr"/>
            <a:r>
              <a:rPr lang="cs-CZ" sz="2800" dirty="0" smtClean="0">
                <a:solidFill>
                  <a:srgbClr val="006699"/>
                </a:solidFill>
              </a:rPr>
              <a:t>Oddělení plánování v oblasti vod </a:t>
            </a:r>
          </a:p>
          <a:p>
            <a:pPr algn="ctr"/>
            <a:r>
              <a:rPr lang="cs-CZ" sz="2800" dirty="0" smtClean="0">
                <a:solidFill>
                  <a:srgbClr val="006699"/>
                </a:solidFill>
              </a:rPr>
              <a:t>Povodí Vltavy, státní podnik</a:t>
            </a:r>
            <a:endParaRPr lang="cs-CZ" sz="28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667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79712" y="260647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6699"/>
                </a:solidFill>
                <a:cs typeface="Arial" charset="0"/>
              </a:rPr>
              <a:t>Silně ovlivněné </a:t>
            </a:r>
            <a:r>
              <a:rPr lang="cs-CZ" sz="2800" b="1" dirty="0" smtClean="0">
                <a:solidFill>
                  <a:srgbClr val="006699"/>
                </a:solidFill>
                <a:cs typeface="Arial" charset="0"/>
              </a:rPr>
              <a:t>vodní útvary v povodí Vltavy – související problémy</a:t>
            </a:r>
            <a:endParaRPr lang="cs-CZ" sz="32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9441" y="125014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Migrace ryb </a:t>
            </a:r>
            <a:r>
              <a:rPr lang="cs-CZ" sz="2000" dirty="0" smtClean="0">
                <a:solidFill>
                  <a:srgbClr val="006699"/>
                </a:solidFill>
              </a:rPr>
              <a:t>vs. nádrže – z globálního pohledu je v ČR málo druhů životně závislých na migraci – losos a úhoř – smysluplný rybí přechod obvykle potřebuje i revitalizaci vlastního toku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Špičkování</a:t>
            </a:r>
            <a:r>
              <a:rPr lang="cs-CZ" sz="2000" dirty="0" smtClean="0">
                <a:solidFill>
                  <a:srgbClr val="006699"/>
                </a:solidFill>
              </a:rPr>
              <a:t> pod nádržemi – spíše ojedinělé případy (VN Vřesník)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Minimální či ekologické průtoky</a:t>
            </a:r>
            <a:r>
              <a:rPr lang="cs-CZ" sz="2000" dirty="0" smtClean="0">
                <a:solidFill>
                  <a:srgbClr val="006699"/>
                </a:solidFill>
              </a:rPr>
              <a:t> pod přehradami většinou zajištěny, problém je to spíše na tocích pod jezy s MVE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6699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Ovlivnění </a:t>
            </a:r>
            <a:r>
              <a:rPr lang="cs-CZ" sz="2000" u="sng" dirty="0" smtClean="0">
                <a:solidFill>
                  <a:srgbClr val="006699"/>
                </a:solidFill>
              </a:rPr>
              <a:t>teplotního režimu</a:t>
            </a:r>
            <a:endParaRPr lang="cs-CZ" sz="2000" dirty="0" smtClean="0">
              <a:solidFill>
                <a:srgbClr val="006699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Kolísání hladiny </a:t>
            </a:r>
            <a:r>
              <a:rPr lang="cs-CZ" sz="2000" dirty="0" smtClean="0">
                <a:solidFill>
                  <a:srgbClr val="006699"/>
                </a:solidFill>
              </a:rPr>
              <a:t>v nádrži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Transport sedimentů </a:t>
            </a:r>
            <a:r>
              <a:rPr lang="cs-CZ" sz="2000" dirty="0" smtClean="0">
                <a:solidFill>
                  <a:srgbClr val="006699"/>
                </a:solidFill>
              </a:rPr>
              <a:t>a </a:t>
            </a:r>
            <a:r>
              <a:rPr lang="cs-CZ" sz="2000" u="sng" dirty="0" smtClean="0">
                <a:solidFill>
                  <a:srgbClr val="006699"/>
                </a:solidFill>
              </a:rPr>
              <a:t>vzduté úseky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3819" y="4653136"/>
            <a:ext cx="4792237" cy="208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006699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6699"/>
                </a:solidFill>
              </a:rPr>
              <a:t>P</a:t>
            </a:r>
            <a:r>
              <a:rPr lang="cs-CZ" sz="2000" dirty="0" smtClean="0">
                <a:solidFill>
                  <a:srgbClr val="006699"/>
                </a:solidFill>
              </a:rPr>
              <a:t>roblematika </a:t>
            </a:r>
            <a:r>
              <a:rPr lang="cs-CZ" sz="2000" u="sng" dirty="0">
                <a:solidFill>
                  <a:srgbClr val="006699"/>
                </a:solidFill>
              </a:rPr>
              <a:t>rybníků</a:t>
            </a:r>
            <a:r>
              <a:rPr lang="cs-CZ" sz="2000" dirty="0">
                <a:solidFill>
                  <a:srgbClr val="006699"/>
                </a:solidFill>
              </a:rPr>
              <a:t> – kromě organického a živinového zatížení i </a:t>
            </a:r>
            <a:r>
              <a:rPr lang="cs-CZ" sz="2000" dirty="0" err="1">
                <a:solidFill>
                  <a:srgbClr val="006699"/>
                </a:solidFill>
              </a:rPr>
              <a:t>hydromorfologické</a:t>
            </a:r>
            <a:r>
              <a:rPr lang="cs-CZ" sz="2000" dirty="0">
                <a:solidFill>
                  <a:srgbClr val="006699"/>
                </a:solidFill>
              </a:rPr>
              <a:t> ovlivnění a přerušená kontinuita toku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98"/>
          <a:stretch/>
        </p:blipFill>
        <p:spPr bwMode="auto">
          <a:xfrm>
            <a:off x="4932040" y="3570089"/>
            <a:ext cx="3888432" cy="21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99088" y="5697428"/>
            <a:ext cx="1554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i="1" dirty="0">
                <a:solidFill>
                  <a:srgbClr val="006699"/>
                </a:solidFill>
              </a:rPr>
              <a:t>Olešník - </a:t>
            </a:r>
            <a:r>
              <a:rPr lang="cs-CZ" sz="1600" i="1" dirty="0" err="1">
                <a:solidFill>
                  <a:srgbClr val="006699"/>
                </a:solidFill>
              </a:rPr>
              <a:t>Zbudov</a:t>
            </a:r>
            <a:endParaRPr lang="cs-CZ" sz="1600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087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" y="0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76863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6699"/>
                </a:solidFill>
              </a:rPr>
              <a:t>Rybníky vs. vodní toky pod nimi</a:t>
            </a:r>
            <a:endParaRPr lang="cs-CZ" sz="2800" b="1" dirty="0">
              <a:solidFill>
                <a:srgbClr val="00669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4898" y="609264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092478"/>
            <a:ext cx="5697979" cy="479059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6432" y="1196752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6699"/>
                </a:solidFill>
              </a:rPr>
              <a:t>M</a:t>
            </a:r>
            <a:r>
              <a:rPr lang="cs-CZ" sz="2400" b="1" dirty="0" smtClean="0">
                <a:solidFill>
                  <a:srgbClr val="006699"/>
                </a:solidFill>
              </a:rPr>
              <a:t>alé </a:t>
            </a:r>
            <a:r>
              <a:rPr lang="cs-CZ" sz="2400" b="1" dirty="0">
                <a:solidFill>
                  <a:srgbClr val="006699"/>
                </a:solidFill>
              </a:rPr>
              <a:t>pahorkatinné toky </a:t>
            </a:r>
            <a:r>
              <a:rPr lang="cs-CZ" sz="2400" dirty="0">
                <a:solidFill>
                  <a:srgbClr val="006699"/>
                </a:solidFill>
              </a:rPr>
              <a:t>v </a:t>
            </a:r>
            <a:r>
              <a:rPr lang="cs-CZ" sz="2400" dirty="0" smtClean="0">
                <a:solidFill>
                  <a:srgbClr val="006699"/>
                </a:solidFill>
              </a:rPr>
              <a:t>povodí horní Vltavy v nadmořské </a:t>
            </a:r>
            <a:r>
              <a:rPr lang="cs-CZ" sz="2400" dirty="0">
                <a:solidFill>
                  <a:srgbClr val="006699"/>
                </a:solidFill>
              </a:rPr>
              <a:t>výšce od 200 do 500 m nad mořem a </a:t>
            </a:r>
            <a:r>
              <a:rPr lang="cs-CZ" sz="2400" dirty="0" smtClean="0">
                <a:solidFill>
                  <a:srgbClr val="006699"/>
                </a:solidFill>
              </a:rPr>
              <a:t>velikosti </a:t>
            </a:r>
            <a:r>
              <a:rPr lang="cs-CZ" sz="2400" dirty="0">
                <a:solidFill>
                  <a:srgbClr val="006699"/>
                </a:solidFill>
              </a:rPr>
              <a:t>povodí 10 až 100 km</a:t>
            </a:r>
            <a:r>
              <a:rPr lang="cs-CZ" sz="2400" baseline="30000" dirty="0">
                <a:solidFill>
                  <a:srgbClr val="006699"/>
                </a:solidFill>
              </a:rPr>
              <a:t>2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8390" y="4688989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Ze 47 vodních útvarů v tomto typu toků jich 31 má </a:t>
            </a:r>
            <a:r>
              <a:rPr lang="cs-CZ" sz="2400" u="sng" dirty="0" smtClean="0">
                <a:solidFill>
                  <a:srgbClr val="FF0000"/>
                </a:solidFill>
              </a:rPr>
              <a:t>střední  až vysoké zatížení rybníky</a:t>
            </a:r>
            <a:r>
              <a:rPr lang="cs-CZ" sz="2400" dirty="0" smtClean="0">
                <a:solidFill>
                  <a:srgbClr val="FF0000"/>
                </a:solidFill>
              </a:rPr>
              <a:t>.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440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99" y="2439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62931" y="41139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6699"/>
                </a:solidFill>
              </a:rPr>
              <a:t>ZÁVĚRY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7992888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Vodní </a:t>
            </a:r>
            <a:r>
              <a:rPr lang="cs-CZ" sz="2000" u="sng" dirty="0">
                <a:solidFill>
                  <a:srgbClr val="006699"/>
                </a:solidFill>
              </a:rPr>
              <a:t>nádrže </a:t>
            </a:r>
            <a:r>
              <a:rPr lang="cs-CZ" sz="2000" dirty="0">
                <a:solidFill>
                  <a:srgbClr val="006699"/>
                </a:solidFill>
              </a:rPr>
              <a:t>jsou v České republice jednotně vymezeny jako silně ovlivněné vodní </a:t>
            </a:r>
            <a:r>
              <a:rPr lang="cs-CZ" sz="2000" dirty="0" smtClean="0">
                <a:solidFill>
                  <a:srgbClr val="006699"/>
                </a:solidFill>
              </a:rPr>
              <a:t>útvary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Zmírňující opatření </a:t>
            </a:r>
            <a:r>
              <a:rPr lang="cs-CZ" sz="2000" dirty="0" smtClean="0">
                <a:solidFill>
                  <a:srgbClr val="006699"/>
                </a:solidFill>
              </a:rPr>
              <a:t>pro dosažení dobrého ekologického potenciálu jsou </a:t>
            </a:r>
            <a:r>
              <a:rPr lang="cs-CZ" sz="2000" dirty="0">
                <a:solidFill>
                  <a:srgbClr val="006699"/>
                </a:solidFill>
              </a:rPr>
              <a:t>v současné době </a:t>
            </a:r>
            <a:r>
              <a:rPr lang="cs-CZ" sz="2000" dirty="0" smtClean="0">
                <a:solidFill>
                  <a:srgbClr val="006699"/>
                </a:solidFill>
              </a:rPr>
              <a:t>zaměřena </a:t>
            </a:r>
            <a:r>
              <a:rPr lang="cs-CZ" sz="2000" dirty="0">
                <a:solidFill>
                  <a:srgbClr val="006699"/>
                </a:solidFill>
              </a:rPr>
              <a:t>především na </a:t>
            </a:r>
            <a:r>
              <a:rPr lang="cs-CZ" sz="2000" u="sng" dirty="0">
                <a:solidFill>
                  <a:srgbClr val="006699"/>
                </a:solidFill>
              </a:rPr>
              <a:t>živinové </a:t>
            </a:r>
            <a:r>
              <a:rPr lang="cs-CZ" sz="2000" u="sng" dirty="0" smtClean="0">
                <a:solidFill>
                  <a:srgbClr val="006699"/>
                </a:solidFill>
              </a:rPr>
              <a:t>podmínky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6699"/>
                </a:solidFill>
              </a:rPr>
              <a:t>N</a:t>
            </a:r>
            <a:r>
              <a:rPr lang="cs-CZ" sz="2000" dirty="0" smtClean="0">
                <a:solidFill>
                  <a:srgbClr val="006699"/>
                </a:solidFill>
              </a:rPr>
              <a:t>a </a:t>
            </a:r>
            <a:r>
              <a:rPr lang="cs-CZ" sz="2000" dirty="0">
                <a:solidFill>
                  <a:srgbClr val="006699"/>
                </a:solidFill>
              </a:rPr>
              <a:t>evropské úrovni se však pracovní skupiny rovnocenně zabývají i </a:t>
            </a:r>
            <a:r>
              <a:rPr lang="cs-CZ" sz="2000" u="sng" dirty="0">
                <a:solidFill>
                  <a:srgbClr val="006699"/>
                </a:solidFill>
              </a:rPr>
              <a:t>stavem </a:t>
            </a:r>
            <a:r>
              <a:rPr lang="cs-CZ" sz="2000" u="sng" dirty="0" err="1">
                <a:solidFill>
                  <a:srgbClr val="006699"/>
                </a:solidFill>
              </a:rPr>
              <a:t>hydromorfologie</a:t>
            </a:r>
            <a:r>
              <a:rPr lang="cs-CZ" sz="2000" dirty="0">
                <a:solidFill>
                  <a:srgbClr val="006699"/>
                </a:solidFill>
              </a:rPr>
              <a:t> silně ovlivněných vodních </a:t>
            </a:r>
            <a:r>
              <a:rPr lang="cs-CZ" sz="2000" dirty="0" smtClean="0">
                <a:solidFill>
                  <a:srgbClr val="006699"/>
                </a:solidFill>
              </a:rPr>
              <a:t>útvarů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„Dobrá praxe“ zmírňujících opatření </a:t>
            </a:r>
            <a:r>
              <a:rPr lang="cs-CZ" sz="2000" dirty="0" smtClean="0">
                <a:solidFill>
                  <a:srgbClr val="006699"/>
                </a:solidFill>
              </a:rPr>
              <a:t>je známa především pro tekoucí vody, u nádrží se zabývá zmírněním rychlého kolísání vodní hladiny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6699"/>
                </a:solidFill>
              </a:rPr>
              <a:t>J</a:t>
            </a:r>
            <a:r>
              <a:rPr lang="cs-CZ" sz="2000" dirty="0" smtClean="0">
                <a:solidFill>
                  <a:srgbClr val="006699"/>
                </a:solidFill>
              </a:rPr>
              <a:t>e potřeba </a:t>
            </a:r>
            <a:r>
              <a:rPr lang="cs-CZ" sz="2000" dirty="0">
                <a:solidFill>
                  <a:srgbClr val="006699"/>
                </a:solidFill>
              </a:rPr>
              <a:t>i této oblasti věnovat dostatečnou pozornost, </a:t>
            </a:r>
            <a:r>
              <a:rPr lang="cs-CZ" sz="2000" dirty="0" smtClean="0">
                <a:solidFill>
                  <a:srgbClr val="006699"/>
                </a:solidFill>
              </a:rPr>
              <a:t>u vodních nádrží je vhodné se primárně zaměřit na </a:t>
            </a:r>
            <a:r>
              <a:rPr lang="cs-CZ" sz="2000" u="sng" dirty="0" smtClean="0">
                <a:solidFill>
                  <a:srgbClr val="006699"/>
                </a:solidFill>
              </a:rPr>
              <a:t>stav litorální zóny</a:t>
            </a:r>
            <a:r>
              <a:rPr lang="cs-CZ" sz="2000" dirty="0" smtClean="0">
                <a:solidFill>
                  <a:srgbClr val="006699"/>
                </a:solidFill>
              </a:rPr>
              <a:t>, který ovlivňuje celý ekosystém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Specifickým problémem povodí Vltavy jsou </a:t>
            </a:r>
            <a:r>
              <a:rPr lang="cs-CZ" sz="2000" u="sng" dirty="0" smtClean="0">
                <a:solidFill>
                  <a:srgbClr val="006699"/>
                </a:solidFill>
              </a:rPr>
              <a:t>vodní útvary </a:t>
            </a:r>
            <a:r>
              <a:rPr lang="cs-CZ" sz="2000" u="sng" dirty="0">
                <a:solidFill>
                  <a:srgbClr val="006699"/>
                </a:solidFill>
              </a:rPr>
              <a:t>s přítomností většího počtu </a:t>
            </a:r>
            <a:r>
              <a:rPr lang="cs-CZ" sz="2000" u="sng" dirty="0" smtClean="0">
                <a:solidFill>
                  <a:srgbClr val="006699"/>
                </a:solidFill>
              </a:rPr>
              <a:t>rybníků</a:t>
            </a:r>
            <a:endParaRPr lang="cs-CZ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115412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712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614865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solidFill>
                <a:srgbClr val="0066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78992" y="204244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6699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6699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6699"/>
                </a:solidFill>
              </a:rPr>
              <a:t>libuse.opatrilova@pvl.cz</a:t>
            </a:r>
            <a:endParaRPr lang="cs-CZ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785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15538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6699"/>
                </a:solidFill>
              </a:rPr>
              <a:t>JAK DOBŘE NAPLÁNOVAT ZMÍRŇUJÍCÍ OPATŘENÍ NA VODNÍCH NÁDRŽÍCH</a:t>
            </a:r>
          </a:p>
          <a:p>
            <a:r>
              <a:rPr lang="cs-CZ" sz="2800" b="1" dirty="0" smtClean="0">
                <a:solidFill>
                  <a:srgbClr val="006699"/>
                </a:solidFill>
              </a:rPr>
              <a:t>- přehled</a:t>
            </a:r>
            <a:endParaRPr lang="cs-CZ" sz="2800" b="1" dirty="0">
              <a:solidFill>
                <a:srgbClr val="00669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2060848"/>
            <a:ext cx="7992888" cy="301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6699"/>
                </a:solidFill>
              </a:rPr>
              <a:t>Pracovní skupina pod Evropskou komisí a výsledky její práce</a:t>
            </a:r>
            <a:endParaRPr lang="cs-CZ" sz="2800" dirty="0">
              <a:solidFill>
                <a:srgbClr val="006699"/>
              </a:solidFill>
            </a:endParaRPr>
          </a:p>
          <a:p>
            <a:pPr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6699"/>
                </a:solidFill>
              </a:rPr>
              <a:t>Plánování zmírňujících opatření – „dobrá praxe“</a:t>
            </a:r>
          </a:p>
          <a:p>
            <a:pPr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6699"/>
                </a:solidFill>
              </a:rPr>
              <a:t>Silně ovlivněné vodní útvary ve správě státního podniku Povodí Vltavy</a:t>
            </a:r>
            <a:endParaRPr lang="cs-CZ" sz="2800" dirty="0">
              <a:solidFill>
                <a:srgbClr val="006699"/>
              </a:solidFill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6699"/>
                </a:solidFill>
              </a:rPr>
              <a:t>Závěry</a:t>
            </a:r>
            <a:endParaRPr lang="cs-CZ" sz="28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637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15538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6699"/>
                </a:solidFill>
              </a:rPr>
              <a:t>Pracovní skupina pro harmonizaci metod hodnocení ekologického potenciálu silně ovlivněných vodních útvarů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04864"/>
            <a:ext cx="864096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olidFill>
                  <a:srgbClr val="006699"/>
                </a:solidFill>
              </a:rPr>
              <a:t>Společná implementační strategie Rámcové směrnice o </a:t>
            </a:r>
            <a:r>
              <a:rPr lang="cs-CZ" altLang="cs-CZ" dirty="0" smtClean="0">
                <a:solidFill>
                  <a:srgbClr val="006699"/>
                </a:solidFill>
              </a:rPr>
              <a:t>vodách (CIS)</a:t>
            </a:r>
            <a:endParaRPr lang="cs-CZ" altLang="cs-CZ" dirty="0">
              <a:solidFill>
                <a:srgbClr val="006699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2800" dirty="0" smtClean="0">
                <a:solidFill>
                  <a:srgbClr val="006699"/>
                </a:solidFill>
              </a:rPr>
              <a:t>Řídící </a:t>
            </a:r>
            <a:r>
              <a:rPr lang="cs-CZ" altLang="cs-CZ" sz="2800" dirty="0">
                <a:solidFill>
                  <a:srgbClr val="006699"/>
                </a:solidFill>
              </a:rPr>
              <a:t>koordinační </a:t>
            </a:r>
            <a:r>
              <a:rPr lang="cs-CZ" altLang="cs-CZ" sz="2800" dirty="0" smtClean="0">
                <a:solidFill>
                  <a:srgbClr val="006699"/>
                </a:solidFill>
              </a:rPr>
              <a:t>skupina (SCG)</a:t>
            </a:r>
            <a:endParaRPr lang="cs-CZ" altLang="cs-CZ" sz="2800" dirty="0">
              <a:solidFill>
                <a:srgbClr val="006699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2400" dirty="0">
                <a:solidFill>
                  <a:srgbClr val="006699"/>
                </a:solidFill>
              </a:rPr>
              <a:t>Pracovní </a:t>
            </a:r>
            <a:r>
              <a:rPr lang="cs-CZ" altLang="cs-CZ" sz="2400" dirty="0" smtClean="0">
                <a:solidFill>
                  <a:srgbClr val="006699"/>
                </a:solidFill>
              </a:rPr>
              <a:t>skupiny (WG)</a:t>
            </a:r>
            <a:endParaRPr lang="cs-CZ" altLang="cs-CZ" sz="2400" dirty="0">
              <a:solidFill>
                <a:srgbClr val="006699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2000" b="1" dirty="0" err="1">
                <a:solidFill>
                  <a:srgbClr val="006699"/>
                </a:solidFill>
              </a:rPr>
              <a:t>Ecostat</a:t>
            </a:r>
            <a:r>
              <a:rPr lang="cs-CZ" altLang="cs-CZ" sz="2000" b="1" dirty="0">
                <a:solidFill>
                  <a:srgbClr val="006699"/>
                </a:solidFill>
              </a:rPr>
              <a:t> </a:t>
            </a:r>
            <a:r>
              <a:rPr lang="cs-CZ" altLang="cs-CZ" sz="2000" dirty="0">
                <a:solidFill>
                  <a:srgbClr val="006699"/>
                </a:solidFill>
              </a:rPr>
              <a:t>- </a:t>
            </a:r>
            <a:r>
              <a:rPr lang="cs-CZ" altLang="cs-CZ" sz="2000" dirty="0" err="1">
                <a:solidFill>
                  <a:srgbClr val="006699"/>
                </a:solidFill>
              </a:rPr>
              <a:t>interkalibrace</a:t>
            </a:r>
            <a:r>
              <a:rPr lang="cs-CZ" altLang="cs-CZ" sz="2000" dirty="0">
                <a:solidFill>
                  <a:srgbClr val="006699"/>
                </a:solidFill>
              </a:rPr>
              <a:t> (porovnávání) a klasifikace ekologického stavu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cs-CZ" altLang="cs-CZ" sz="2000" u="sng" dirty="0">
                <a:solidFill>
                  <a:srgbClr val="006699"/>
                </a:solidFill>
              </a:rPr>
              <a:t>Pracovní podskupina pro harmonizaci metod hodnocení ekologického potenciálu silně ovlivněných vodních útvarů </a:t>
            </a:r>
          </a:p>
        </p:txBody>
      </p:sp>
    </p:spTree>
    <p:extLst>
      <p:ext uri="{BB962C8B-B14F-4D97-AF65-F5344CB8AC3E}">
        <p14:creationId xmlns="" xmlns:p14="http://schemas.microsoft.com/office/powerpoint/2010/main" val="2241011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26064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6699"/>
                </a:solidFill>
              </a:rPr>
              <a:t>Pracovní skupina pro harmonizaci metod hodnocení ekologického potenciálu silně ovlivněných vodních útvarů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8712" y="20608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400" dirty="0" smtClean="0">
                <a:solidFill>
                  <a:srgbClr val="006699"/>
                </a:solidFill>
              </a:rPr>
              <a:t>Cíl: </a:t>
            </a:r>
          </a:p>
          <a:p>
            <a:pPr>
              <a:spcBef>
                <a:spcPct val="0"/>
              </a:spcBef>
            </a:pPr>
            <a:r>
              <a:rPr lang="cs-CZ" altLang="cs-CZ" sz="2400" dirty="0" smtClean="0">
                <a:solidFill>
                  <a:srgbClr val="006699"/>
                </a:solidFill>
              </a:rPr>
              <a:t>Nalezení </a:t>
            </a:r>
            <a:r>
              <a:rPr lang="cs-CZ" altLang="cs-CZ" sz="2400" dirty="0">
                <a:solidFill>
                  <a:srgbClr val="006699"/>
                </a:solidFill>
              </a:rPr>
              <a:t>souladu v přístupech jednotlivých členských států k hodnocení dobrého ekologického potenciálu </a:t>
            </a:r>
            <a:endParaRPr lang="cs-CZ" altLang="cs-CZ" sz="2400" dirty="0" smtClean="0">
              <a:solidFill>
                <a:srgbClr val="0066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8713" y="3422729"/>
            <a:ext cx="6021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400" dirty="0">
                <a:solidFill>
                  <a:srgbClr val="006699"/>
                </a:solidFill>
              </a:rPr>
              <a:t>Výstup: </a:t>
            </a:r>
          </a:p>
          <a:p>
            <a:pPr>
              <a:spcBef>
                <a:spcPct val="0"/>
              </a:spcBef>
            </a:pPr>
            <a:r>
              <a:rPr lang="en-US" altLang="cs-CZ" sz="2400" dirty="0">
                <a:solidFill>
                  <a:srgbClr val="006699"/>
                </a:solidFill>
              </a:rPr>
              <a:t>HALLERAKER, J.H. a </a:t>
            </a:r>
            <a:r>
              <a:rPr lang="en-US" altLang="cs-CZ" sz="2400" dirty="0" err="1">
                <a:solidFill>
                  <a:srgbClr val="006699"/>
                </a:solidFill>
              </a:rPr>
              <a:t>kol</a:t>
            </a:r>
            <a:r>
              <a:rPr lang="en-US" altLang="cs-CZ" sz="2400" dirty="0">
                <a:solidFill>
                  <a:srgbClr val="006699"/>
                </a:solidFill>
              </a:rPr>
              <a:t>., 2016. Working Group ECOSTAT report on common understanding of using mitigation measures for reaching Good Ecological Potential for heavily modified water bodies - Part 1: Impacted by water storage; EUR 28413; doi:10.2760/649695</a:t>
            </a:r>
            <a:endParaRPr lang="cs-CZ" altLang="cs-CZ" sz="2400" dirty="0">
              <a:solidFill>
                <a:srgbClr val="006699"/>
              </a:solidFill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45213"/>
            <a:ext cx="2235448" cy="31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662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99"/>
                </a:solidFill>
              </a:rPr>
              <a:t>Pracovní skupina pro harmonizaci metod hodnocení ekologického potenciálu silně ovlivněných vodních útvarů</a:t>
            </a: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6408712" cy="51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66885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172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99"/>
                </a:solidFill>
              </a:rPr>
              <a:t>Pracovní skupina pro harmonizaci metod hodnocení ekologického potenciálu silně ovlivněných vodních útvarů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721693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39998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31406" y="221193"/>
            <a:ext cx="7033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6699"/>
                </a:solidFill>
              </a:rPr>
              <a:t>Pracovní skupina pro harmonizaci metod hodnocení ekologického potenciálu silně ovlivněných vodních </a:t>
            </a:r>
            <a:r>
              <a:rPr lang="cs-CZ" sz="2000" b="1" dirty="0" smtClean="0">
                <a:solidFill>
                  <a:srgbClr val="006699"/>
                </a:solidFill>
              </a:rPr>
              <a:t>útvarů – „dobrá praxe“</a:t>
            </a:r>
            <a:endParaRPr lang="cs-CZ" sz="2000" b="1" dirty="0">
              <a:solidFill>
                <a:srgbClr val="0066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182" y="1236856"/>
            <a:ext cx="852064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Evropa si „ví rady“ s následujícími zmírňujícími opatření: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zajištěním migrace ryb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zajištěním dostatečných průtoků, včetně jejich variability a zmírnění </a:t>
            </a:r>
            <a:r>
              <a:rPr lang="cs-CZ" sz="2000" dirty="0">
                <a:solidFill>
                  <a:srgbClr val="006699"/>
                </a:solidFill>
              </a:rPr>
              <a:t>rychle se měnících průtoků (špičkování</a:t>
            </a:r>
            <a:r>
              <a:rPr lang="cs-CZ" sz="2000" dirty="0" smtClean="0">
                <a:solidFill>
                  <a:srgbClr val="006699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Již méně si ví rady se zmírňujícími opatřeními pro: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zajištění managementu sedimentů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zmírnění ovlivnění hydrologického režimu vzdutím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6699"/>
                </a:solidFill>
              </a:rPr>
              <a:t>zmírnění změn fyzikálně – chemických parametrů (především teploty)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>
                <a:solidFill>
                  <a:srgbClr val="006699"/>
                </a:solidFill>
              </a:rPr>
              <a:t>Přímo pro vodní nádrže se zabývá pouze jedním typem zmírňujících opatření – zmírnění rychlých změn hladiny v nádrži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3805"/>
            <a:ext cx="1548291" cy="15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34" y="4469577"/>
            <a:ext cx="1542519" cy="15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53" y="4485660"/>
            <a:ext cx="1577727" cy="15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85660"/>
            <a:ext cx="1604142" cy="16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69" y="4473404"/>
            <a:ext cx="1602238" cy="16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0799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99064" y="260648"/>
            <a:ext cx="6704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rgbClr val="006699"/>
                </a:solidFill>
                <a:cs typeface="Arial" charset="0"/>
              </a:rPr>
              <a:t>Silně ovlivněné </a:t>
            </a:r>
            <a:r>
              <a:rPr lang="cs-CZ" sz="3200" b="1" dirty="0" smtClean="0">
                <a:solidFill>
                  <a:srgbClr val="006699"/>
                </a:solidFill>
                <a:cs typeface="Arial" charset="0"/>
              </a:rPr>
              <a:t>a umělé vodní útvary (HMWB a AWB) v povodí Vltavy</a:t>
            </a:r>
            <a:endParaRPr lang="cs-CZ" sz="3200" b="1" dirty="0">
              <a:solidFill>
                <a:srgbClr val="006699"/>
              </a:solidFill>
              <a:cs typeface="Arial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072286"/>
              </p:ext>
            </p:extLst>
          </p:nvPr>
        </p:nvGraphicFramePr>
        <p:xfrm>
          <a:off x="554843" y="2460958"/>
          <a:ext cx="8016850" cy="1130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114"/>
                <a:gridCol w="6822736"/>
              </a:tblGrid>
              <a:tr h="268586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DVL_0110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Vltava od hráze nádrže Slapy po tok Sázava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6699"/>
                          </a:solidFill>
                          <a:effectLst/>
                        </a:rPr>
                        <a:t>DVL_0030</a:t>
                      </a:r>
                      <a:endParaRPr lang="cs-CZ" sz="1800" b="0" i="0" u="none" strike="noStrike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Vltava od hráze nádrže Orlík po vzdutí nádrže Slapy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73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6699"/>
                          </a:solidFill>
                          <a:effectLst/>
                        </a:rPr>
                        <a:t>HVL_0460</a:t>
                      </a:r>
                      <a:endParaRPr lang="cs-CZ" sz="1800" b="0" i="0" u="none" strike="noStrike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Vltava od Malše po vzdutí nádrže Hněvkovice včetně Bezdrevského potoka od hráze rybníka Bezdrev po ústí do toku Vltava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7047099"/>
              </p:ext>
            </p:extLst>
          </p:nvPr>
        </p:nvGraphicFramePr>
        <p:xfrm>
          <a:off x="555582" y="4075141"/>
          <a:ext cx="8136904" cy="1389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0702"/>
                <a:gridCol w="5946202"/>
              </a:tblGrid>
              <a:tr h="6080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HVL_0610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Prostřední stoka od počátku po vzdutí rybníka Rožmberk, včetně toku Spolský potok od hráze rybníka Svět 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369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6699"/>
                          </a:solidFill>
                          <a:effectLst/>
                        </a:rPr>
                        <a:t>HVL_0660</a:t>
                      </a:r>
                      <a:endParaRPr lang="cs-CZ" sz="1800" b="0" i="0" u="none" strike="noStrike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Zlatá stoka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767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6699"/>
                          </a:solidFill>
                          <a:effectLst/>
                        </a:rPr>
                        <a:t>DVL_0830</a:t>
                      </a:r>
                      <a:endParaRPr lang="cs-CZ" sz="1800" b="0" i="0" u="none" strike="noStrike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Vraňansko-</a:t>
                      </a:r>
                      <a:r>
                        <a:rPr lang="cs-CZ" sz="1800" u="none" strike="noStrike" dirty="0" err="1">
                          <a:solidFill>
                            <a:srgbClr val="006699"/>
                          </a:solidFill>
                          <a:effectLst/>
                        </a:rPr>
                        <a:t>hořínský</a:t>
                      </a:r>
                      <a:r>
                        <a:rPr lang="cs-CZ" sz="1800" u="none" strike="noStrike" dirty="0">
                          <a:solidFill>
                            <a:srgbClr val="006699"/>
                          </a:solidFill>
                          <a:effectLst/>
                        </a:rPr>
                        <a:t> plavební kanál</a:t>
                      </a:r>
                      <a:endParaRPr lang="cs-CZ" sz="1800" b="0" i="0" u="none" strike="noStrike" dirty="0">
                        <a:solidFill>
                          <a:srgbClr val="0066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11765" y="2060848"/>
            <a:ext cx="323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6699"/>
                </a:solidFill>
              </a:rPr>
              <a:t>HMWB na tekoucích vodách</a:t>
            </a:r>
            <a:r>
              <a:rPr lang="cs-CZ" dirty="0" smtClean="0">
                <a:solidFill>
                  <a:srgbClr val="006699"/>
                </a:solidFill>
              </a:rPr>
              <a:t>:</a:t>
            </a:r>
            <a:endParaRPr lang="cs-CZ" dirty="0">
              <a:solidFill>
                <a:srgbClr val="00669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5331" y="3645024"/>
            <a:ext cx="234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6699"/>
                </a:solidFill>
              </a:rPr>
              <a:t>Umělé vodní útvary</a:t>
            </a:r>
            <a:r>
              <a:rPr lang="cs-CZ" sz="2000" dirty="0" smtClean="0">
                <a:solidFill>
                  <a:srgbClr val="006699"/>
                </a:solidFill>
              </a:rPr>
              <a:t>:</a:t>
            </a:r>
            <a:endParaRPr lang="cs-CZ" sz="2000" dirty="0">
              <a:solidFill>
                <a:srgbClr val="00669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5331" y="1465508"/>
            <a:ext cx="61030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6699"/>
                </a:solidFill>
              </a:rPr>
              <a:t>HMWB na stojatých vodách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006699"/>
                </a:solidFill>
              </a:rPr>
              <a:t>15 vodních nádrží a 12 rybníků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0640" y="5589240"/>
            <a:ext cx="7937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solidFill>
                  <a:srgbClr val="FF0000"/>
                </a:solidFill>
              </a:rPr>
              <a:t>KROMĚ DVOU NENÍ ŽÁDNÝ </a:t>
            </a:r>
            <a:r>
              <a:rPr lang="cs-CZ" sz="2000" b="1" dirty="0" smtClean="0">
                <a:solidFill>
                  <a:srgbClr val="FF0000"/>
                </a:solidFill>
              </a:rPr>
              <a:t>V DOBRÉM EKOLOGICKÉM POTENCIÁLU!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ZMÍRŇUJÍCÍ OPATŘENÍ ZAMĚŘENA PŘEDEVŠÍM NA SNÍŽENÍ EUTROFIZACE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303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4288"/>
            <a:ext cx="9161463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7523" name="Picture 4" descr="PV_bar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5538"/>
            <a:ext cx="131921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99064" y="260648"/>
            <a:ext cx="6704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rgbClr val="006699"/>
                </a:solidFill>
                <a:cs typeface="Arial" charset="0"/>
              </a:rPr>
              <a:t>Silně ovlivněné </a:t>
            </a:r>
            <a:r>
              <a:rPr lang="cs-CZ" sz="2800" b="1" dirty="0" smtClean="0">
                <a:solidFill>
                  <a:srgbClr val="006699"/>
                </a:solidFill>
                <a:cs typeface="Arial" charset="0"/>
              </a:rPr>
              <a:t>a umělé vodní útvary (HMWB a AWB) v povodí Vltavy  - mapa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3200" b="1" dirty="0">
              <a:solidFill>
                <a:srgbClr val="006699"/>
              </a:solidFill>
              <a:cs typeface="Arial" charset="0"/>
            </a:endParaRPr>
          </a:p>
        </p:txBody>
      </p:sp>
      <p:pic>
        <p:nvPicPr>
          <p:cNvPr id="2050" name="Picture 2" descr="C:\Users\opatrilova\AppData\Local\Microsoft\Windows\Temporary Internet Files\Content.Outlook\HQ0DLDAB\Mapa_HMW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4571"/>
            <a:ext cx="7308304" cy="516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8599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612</Words>
  <Application>Microsoft Office PowerPoint</Application>
  <PresentationFormat>Předvádění na obrazovce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Opatřilová Libuše</dc:creator>
  <cp:lastModifiedBy>dobias</cp:lastModifiedBy>
  <cp:revision>317</cp:revision>
  <cp:lastPrinted>2017-06-14T12:12:20Z</cp:lastPrinted>
  <dcterms:created xsi:type="dcterms:W3CDTF">2016-06-06T05:35:46Z</dcterms:created>
  <dcterms:modified xsi:type="dcterms:W3CDTF">2017-10-03T08:37:58Z</dcterms:modified>
</cp:coreProperties>
</file>