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1"/>
    <p:sldMasterId id="2147483696" r:id="rId2"/>
  </p:sldMasterIdLst>
  <p:notesMasterIdLst>
    <p:notesMasterId r:id="rId28"/>
  </p:notesMasterIdLst>
  <p:sldIdLst>
    <p:sldId id="315" r:id="rId3"/>
    <p:sldId id="423" r:id="rId4"/>
    <p:sldId id="351" r:id="rId5"/>
    <p:sldId id="404" r:id="rId6"/>
    <p:sldId id="408" r:id="rId7"/>
    <p:sldId id="405" r:id="rId8"/>
    <p:sldId id="425" r:id="rId9"/>
    <p:sldId id="424" r:id="rId10"/>
    <p:sldId id="409" r:id="rId11"/>
    <p:sldId id="406" r:id="rId12"/>
    <p:sldId id="426" r:id="rId13"/>
    <p:sldId id="410" r:id="rId14"/>
    <p:sldId id="411" r:id="rId15"/>
    <p:sldId id="427" r:id="rId16"/>
    <p:sldId id="429" r:id="rId17"/>
    <p:sldId id="412" r:id="rId18"/>
    <p:sldId id="414" r:id="rId19"/>
    <p:sldId id="415" r:id="rId20"/>
    <p:sldId id="416" r:id="rId21"/>
    <p:sldId id="417" r:id="rId22"/>
    <p:sldId id="419" r:id="rId23"/>
    <p:sldId id="421" r:id="rId24"/>
    <p:sldId id="420" r:id="rId25"/>
    <p:sldId id="422" r:id="rId26"/>
    <p:sldId id="428" r:id="rId27"/>
  </p:sldIdLst>
  <p:sldSz cx="10080625" cy="7559675"/>
  <p:notesSz cx="7559675" cy="10691813"/>
  <p:defaultTextStyle>
    <a:defPPr>
      <a:defRPr lang="en-GB"/>
    </a:defPPr>
    <a:lvl1pPr algn="l" defTabSz="447675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Lucida Sans Unicode" pitchFamily="34" charset="0"/>
        <a:cs typeface="Lucida Sans Unicode" pitchFamily="34" charset="0"/>
      </a:defRPr>
    </a:lvl1pPr>
    <a:lvl2pPr marL="741363" indent="-284163" algn="l" defTabSz="447675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Lucida Sans Unicode" pitchFamily="34" charset="0"/>
        <a:cs typeface="Lucida Sans Unicode" pitchFamily="34" charset="0"/>
      </a:defRPr>
    </a:lvl2pPr>
    <a:lvl3pPr marL="1141413" indent="-227013" algn="l" defTabSz="447675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Lucida Sans Unicode" pitchFamily="34" charset="0"/>
        <a:cs typeface="Lucida Sans Unicode" pitchFamily="34" charset="0"/>
      </a:defRPr>
    </a:lvl3pPr>
    <a:lvl4pPr marL="1598613" indent="-227013" algn="l" defTabSz="447675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Lucida Sans Unicode" pitchFamily="34" charset="0"/>
        <a:cs typeface="Lucida Sans Unicode" pitchFamily="34" charset="0"/>
      </a:defRPr>
    </a:lvl4pPr>
    <a:lvl5pPr marL="2055813" indent="-227013" algn="l" defTabSz="447675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Lucida Sans Unicode" pitchFamily="34" charset="0"/>
        <a:cs typeface="Lucida Sans Unicode" pitchFamily="34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Lucida Sans Unicode" pitchFamily="34" charset="0"/>
        <a:cs typeface="Lucida Sans Unicode" pitchFamily="34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Lucida Sans Unicode" pitchFamily="34" charset="0"/>
        <a:cs typeface="Lucida Sans Unicode" pitchFamily="34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Lucida Sans Unicode" pitchFamily="34" charset="0"/>
        <a:cs typeface="Lucida Sans Unicode" pitchFamily="34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Lucida Sans Unicode" pitchFamily="34" charset="0"/>
        <a:cs typeface="Lucida Sans Unicode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5C3B4"/>
    <a:srgbClr val="ED0000"/>
    <a:srgbClr val="984807"/>
    <a:srgbClr val="FF0000"/>
    <a:srgbClr val="669900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řední sty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Tmavý styl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ABFCF23-3B69-468F-B69F-88F6DE6A72F2}" styleName="Střední styl 1 – zvýraznění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91" autoAdjust="0"/>
    <p:restoredTop sz="94660"/>
  </p:normalViewPr>
  <p:slideViewPr>
    <p:cSldViewPr>
      <p:cViewPr>
        <p:scale>
          <a:sx n="75" d="100"/>
          <a:sy n="75" d="100"/>
        </p:scale>
        <p:origin x="618" y="54"/>
      </p:cViewPr>
      <p:guideLst>
        <p:guide orient="horz" pos="2161"/>
        <p:guide pos="2880"/>
      </p:guideLst>
    </p:cSldViewPr>
  </p:slideViewPr>
  <p:outlineViewPr>
    <p:cViewPr varScale="1">
      <p:scale>
        <a:sx n="170" d="200"/>
        <a:sy n="170" d="200"/>
      </p:scale>
      <p:origin x="-782" y="-8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014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AutoShape 1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2467" name="AutoShape 2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2468" name="AutoShape 3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2469" name="AutoShape 4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2470" name="AutoShape 5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2471" name="AutoShape 6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2472" name="Rectangle 7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12800"/>
            <a:ext cx="5330825" cy="399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6" name="Rectangle 8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37263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cs-CZ" noProof="0"/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02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449170">
              <a:lnSpc>
                <a:spcPct val="9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58" name="Rectangle 10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02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449170">
              <a:lnSpc>
                <a:spcPct val="9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ftr"/>
          </p:nvPr>
        </p:nvSpPr>
        <p:spPr bwMode="auto">
          <a:xfrm>
            <a:off x="0" y="10155238"/>
            <a:ext cx="32702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defTabSz="449170">
              <a:lnSpc>
                <a:spcPct val="9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5238"/>
            <a:ext cx="32702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defTabSz="449170">
              <a:lnSpc>
                <a:spcPct val="9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755B272C-90C3-4E17-94E8-C94830255CA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52887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76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76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76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76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76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5526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32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37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42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7675" eaLnBrk="1"/>
            <a:fld id="{FF98646B-0D47-4CDC-8F73-23677FEC5A57}" type="slidenum">
              <a:rPr lang="cs-CZ" smtClean="0">
                <a:solidFill>
                  <a:srgbClr val="000000"/>
                </a:solidFill>
                <a:latin typeface="Times New Roman" pitchFamily="18" charset="0"/>
              </a:rPr>
              <a:pPr defTabSz="447675" eaLnBrk="1"/>
              <a:t>1</a:t>
            </a:fld>
            <a:endParaRPr lang="cs-CZ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2163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41937" cy="40052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/>
            <a:endParaRPr lang="cs-CZ">
              <a:solidFill>
                <a:srgbClr val="FFFFFF"/>
              </a:solidFill>
            </a:endParaRPr>
          </a:p>
        </p:txBody>
      </p:sp>
      <p:sp>
        <p:nvSpPr>
          <p:cNvPr id="92164" name="Rectangle 2"/>
          <p:cNvSpPr>
            <a:spLocks noGrp="1" noChangeArrowheads="1"/>
          </p:cNvSpPr>
          <p:nvPr>
            <p:ph type="body"/>
          </p:nvPr>
        </p:nvSpPr>
        <p:spPr>
          <a:xfrm>
            <a:off x="755650" y="5078413"/>
            <a:ext cx="6038850" cy="48021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78043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7675" eaLnBrk="1"/>
            <a:fld id="{459AF75A-530D-4ABC-A45D-681485902FDA}" type="slidenum">
              <a:rPr lang="cs-CZ" smtClean="0">
                <a:solidFill>
                  <a:srgbClr val="000000"/>
                </a:solidFill>
                <a:latin typeface="Times New Roman" pitchFamily="18" charset="0"/>
              </a:rPr>
              <a:pPr defTabSz="447675" eaLnBrk="1"/>
              <a:t>10</a:t>
            </a:fld>
            <a:endParaRPr lang="cs-CZ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4515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37175" cy="40005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/>
            <a:endParaRPr lang="cs-CZ"/>
          </a:p>
        </p:txBody>
      </p:sp>
      <p:sp>
        <p:nvSpPr>
          <p:cNvPr id="64516" name="Rectangle 2"/>
          <p:cNvSpPr>
            <a:spLocks noGrp="1" noChangeArrowheads="1"/>
          </p:cNvSpPr>
          <p:nvPr>
            <p:ph type="body"/>
          </p:nvPr>
        </p:nvSpPr>
        <p:spPr>
          <a:xfrm>
            <a:off x="755650" y="5078413"/>
            <a:ext cx="6038850" cy="48021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90924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7675" eaLnBrk="1"/>
            <a:fld id="{459AF75A-530D-4ABC-A45D-681485902FDA}" type="slidenum">
              <a:rPr lang="cs-CZ" smtClean="0">
                <a:solidFill>
                  <a:srgbClr val="000000"/>
                </a:solidFill>
                <a:latin typeface="Times New Roman" pitchFamily="18" charset="0"/>
              </a:rPr>
              <a:pPr defTabSz="447675" eaLnBrk="1"/>
              <a:t>11</a:t>
            </a:fld>
            <a:endParaRPr lang="cs-CZ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4515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37175" cy="40005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/>
            <a:endParaRPr lang="cs-CZ"/>
          </a:p>
        </p:txBody>
      </p:sp>
      <p:sp>
        <p:nvSpPr>
          <p:cNvPr id="64516" name="Rectangle 2"/>
          <p:cNvSpPr>
            <a:spLocks noGrp="1" noChangeArrowheads="1"/>
          </p:cNvSpPr>
          <p:nvPr>
            <p:ph type="body"/>
          </p:nvPr>
        </p:nvSpPr>
        <p:spPr>
          <a:xfrm>
            <a:off x="755650" y="5078413"/>
            <a:ext cx="6038850" cy="48021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78574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7675" eaLnBrk="1"/>
            <a:fld id="{459AF75A-530D-4ABC-A45D-681485902FDA}" type="slidenum">
              <a:rPr lang="cs-CZ" smtClean="0">
                <a:solidFill>
                  <a:srgbClr val="000000"/>
                </a:solidFill>
                <a:latin typeface="Times New Roman" pitchFamily="18" charset="0"/>
              </a:rPr>
              <a:pPr defTabSz="447675" eaLnBrk="1"/>
              <a:t>12</a:t>
            </a:fld>
            <a:endParaRPr lang="cs-CZ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4515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37175" cy="40005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/>
            <a:endParaRPr lang="cs-CZ"/>
          </a:p>
        </p:txBody>
      </p:sp>
      <p:sp>
        <p:nvSpPr>
          <p:cNvPr id="64516" name="Rectangle 2"/>
          <p:cNvSpPr>
            <a:spLocks noGrp="1" noChangeArrowheads="1"/>
          </p:cNvSpPr>
          <p:nvPr>
            <p:ph type="body"/>
          </p:nvPr>
        </p:nvSpPr>
        <p:spPr>
          <a:xfrm>
            <a:off x="755650" y="5078413"/>
            <a:ext cx="6038850" cy="48021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81393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7675" eaLnBrk="1"/>
            <a:fld id="{459AF75A-530D-4ABC-A45D-681485902FDA}" type="slidenum">
              <a:rPr lang="cs-CZ" smtClean="0">
                <a:solidFill>
                  <a:srgbClr val="000000"/>
                </a:solidFill>
                <a:latin typeface="Times New Roman" pitchFamily="18" charset="0"/>
              </a:rPr>
              <a:pPr defTabSz="447675" eaLnBrk="1"/>
              <a:t>13</a:t>
            </a:fld>
            <a:endParaRPr lang="cs-CZ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4515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37175" cy="40005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/>
            <a:endParaRPr lang="cs-CZ"/>
          </a:p>
        </p:txBody>
      </p:sp>
      <p:sp>
        <p:nvSpPr>
          <p:cNvPr id="64516" name="Rectangle 2"/>
          <p:cNvSpPr>
            <a:spLocks noGrp="1" noChangeArrowheads="1"/>
          </p:cNvSpPr>
          <p:nvPr>
            <p:ph type="body"/>
          </p:nvPr>
        </p:nvSpPr>
        <p:spPr>
          <a:xfrm>
            <a:off x="755650" y="5078413"/>
            <a:ext cx="6038850" cy="48021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78377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7675" eaLnBrk="1"/>
            <a:fld id="{459AF75A-530D-4ABC-A45D-681485902FDA}" type="slidenum">
              <a:rPr lang="cs-CZ" smtClean="0">
                <a:solidFill>
                  <a:srgbClr val="000000"/>
                </a:solidFill>
                <a:latin typeface="Times New Roman" pitchFamily="18" charset="0"/>
              </a:rPr>
              <a:pPr defTabSz="447675" eaLnBrk="1"/>
              <a:t>14</a:t>
            </a:fld>
            <a:endParaRPr lang="cs-CZ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4515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37175" cy="40005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/>
            <a:endParaRPr lang="cs-CZ"/>
          </a:p>
        </p:txBody>
      </p:sp>
      <p:sp>
        <p:nvSpPr>
          <p:cNvPr id="64516" name="Rectangle 2"/>
          <p:cNvSpPr>
            <a:spLocks noGrp="1" noChangeArrowheads="1"/>
          </p:cNvSpPr>
          <p:nvPr>
            <p:ph type="body"/>
          </p:nvPr>
        </p:nvSpPr>
        <p:spPr>
          <a:xfrm>
            <a:off x="755650" y="5078413"/>
            <a:ext cx="6038850" cy="48021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68865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7675" eaLnBrk="1"/>
            <a:fld id="{459AF75A-530D-4ABC-A45D-681485902FDA}" type="slidenum">
              <a:rPr lang="cs-CZ" smtClean="0">
                <a:solidFill>
                  <a:srgbClr val="000000"/>
                </a:solidFill>
                <a:latin typeface="Times New Roman" pitchFamily="18" charset="0"/>
              </a:rPr>
              <a:pPr defTabSz="447675" eaLnBrk="1"/>
              <a:t>15</a:t>
            </a:fld>
            <a:endParaRPr lang="cs-CZ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4515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37175" cy="40005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/>
            <a:endParaRPr lang="cs-CZ"/>
          </a:p>
        </p:txBody>
      </p:sp>
      <p:sp>
        <p:nvSpPr>
          <p:cNvPr id="64516" name="Rectangle 2"/>
          <p:cNvSpPr>
            <a:spLocks noGrp="1" noChangeArrowheads="1"/>
          </p:cNvSpPr>
          <p:nvPr>
            <p:ph type="body"/>
          </p:nvPr>
        </p:nvSpPr>
        <p:spPr>
          <a:xfrm>
            <a:off x="755650" y="5078413"/>
            <a:ext cx="6038850" cy="48021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40156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7675" eaLnBrk="1"/>
            <a:fld id="{459AF75A-530D-4ABC-A45D-681485902FDA}" type="slidenum">
              <a:rPr lang="cs-CZ" smtClean="0">
                <a:solidFill>
                  <a:srgbClr val="000000"/>
                </a:solidFill>
                <a:latin typeface="Times New Roman" pitchFamily="18" charset="0"/>
              </a:rPr>
              <a:pPr defTabSz="447675" eaLnBrk="1"/>
              <a:t>16</a:t>
            </a:fld>
            <a:endParaRPr lang="cs-CZ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4515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37175" cy="40005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/>
            <a:endParaRPr lang="cs-CZ"/>
          </a:p>
        </p:txBody>
      </p:sp>
      <p:sp>
        <p:nvSpPr>
          <p:cNvPr id="64516" name="Rectangle 2"/>
          <p:cNvSpPr>
            <a:spLocks noGrp="1" noChangeArrowheads="1"/>
          </p:cNvSpPr>
          <p:nvPr>
            <p:ph type="body"/>
          </p:nvPr>
        </p:nvSpPr>
        <p:spPr>
          <a:xfrm>
            <a:off x="755650" y="5078413"/>
            <a:ext cx="6038850" cy="48021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14400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7675" eaLnBrk="1"/>
            <a:fld id="{459AF75A-530D-4ABC-A45D-681485902FDA}" type="slidenum">
              <a:rPr lang="cs-CZ" smtClean="0">
                <a:solidFill>
                  <a:srgbClr val="000000"/>
                </a:solidFill>
                <a:latin typeface="Times New Roman" pitchFamily="18" charset="0"/>
              </a:rPr>
              <a:pPr defTabSz="447675" eaLnBrk="1"/>
              <a:t>17</a:t>
            </a:fld>
            <a:endParaRPr lang="cs-CZ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4515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37175" cy="40005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/>
            <a:endParaRPr lang="cs-CZ"/>
          </a:p>
        </p:txBody>
      </p:sp>
      <p:sp>
        <p:nvSpPr>
          <p:cNvPr id="64516" name="Rectangle 2"/>
          <p:cNvSpPr>
            <a:spLocks noGrp="1" noChangeArrowheads="1"/>
          </p:cNvSpPr>
          <p:nvPr>
            <p:ph type="body"/>
          </p:nvPr>
        </p:nvSpPr>
        <p:spPr>
          <a:xfrm>
            <a:off x="755650" y="5078413"/>
            <a:ext cx="6038850" cy="48021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81847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7675" eaLnBrk="1"/>
            <a:fld id="{459AF75A-530D-4ABC-A45D-681485902FDA}" type="slidenum">
              <a:rPr lang="cs-CZ" smtClean="0">
                <a:solidFill>
                  <a:srgbClr val="000000"/>
                </a:solidFill>
                <a:latin typeface="Times New Roman" pitchFamily="18" charset="0"/>
              </a:rPr>
              <a:pPr defTabSz="447675" eaLnBrk="1"/>
              <a:t>18</a:t>
            </a:fld>
            <a:endParaRPr lang="cs-CZ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4515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37175" cy="40005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/>
            <a:endParaRPr lang="cs-CZ"/>
          </a:p>
        </p:txBody>
      </p:sp>
      <p:sp>
        <p:nvSpPr>
          <p:cNvPr id="64516" name="Rectangle 2"/>
          <p:cNvSpPr>
            <a:spLocks noGrp="1" noChangeArrowheads="1"/>
          </p:cNvSpPr>
          <p:nvPr>
            <p:ph type="body"/>
          </p:nvPr>
        </p:nvSpPr>
        <p:spPr>
          <a:xfrm>
            <a:off x="755650" y="5078413"/>
            <a:ext cx="6038850" cy="48021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44671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7675" eaLnBrk="1"/>
            <a:fld id="{459AF75A-530D-4ABC-A45D-681485902FDA}" type="slidenum">
              <a:rPr lang="cs-CZ" smtClean="0">
                <a:solidFill>
                  <a:srgbClr val="000000"/>
                </a:solidFill>
                <a:latin typeface="Times New Roman" pitchFamily="18" charset="0"/>
              </a:rPr>
              <a:pPr defTabSz="447675" eaLnBrk="1"/>
              <a:t>19</a:t>
            </a:fld>
            <a:endParaRPr lang="cs-CZ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4515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37175" cy="40005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/>
            <a:endParaRPr lang="cs-CZ"/>
          </a:p>
        </p:txBody>
      </p:sp>
      <p:sp>
        <p:nvSpPr>
          <p:cNvPr id="64516" name="Rectangle 2"/>
          <p:cNvSpPr>
            <a:spLocks noGrp="1" noChangeArrowheads="1"/>
          </p:cNvSpPr>
          <p:nvPr>
            <p:ph type="body"/>
          </p:nvPr>
        </p:nvSpPr>
        <p:spPr>
          <a:xfrm>
            <a:off x="755650" y="5078413"/>
            <a:ext cx="6038850" cy="48021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1299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7675" eaLnBrk="1"/>
            <a:fld id="{459AF75A-530D-4ABC-A45D-681485902FDA}" type="slidenum">
              <a:rPr lang="cs-CZ" smtClean="0">
                <a:solidFill>
                  <a:srgbClr val="000000"/>
                </a:solidFill>
                <a:latin typeface="Times New Roman" pitchFamily="18" charset="0"/>
              </a:rPr>
              <a:pPr defTabSz="447675" eaLnBrk="1"/>
              <a:t>2</a:t>
            </a:fld>
            <a:endParaRPr lang="cs-CZ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4515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37175" cy="40005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/>
            <a:endParaRPr lang="cs-CZ"/>
          </a:p>
        </p:txBody>
      </p:sp>
      <p:sp>
        <p:nvSpPr>
          <p:cNvPr id="64516" name="Rectangle 2"/>
          <p:cNvSpPr>
            <a:spLocks noGrp="1" noChangeArrowheads="1"/>
          </p:cNvSpPr>
          <p:nvPr>
            <p:ph type="body"/>
          </p:nvPr>
        </p:nvSpPr>
        <p:spPr>
          <a:xfrm>
            <a:off x="755650" y="5078413"/>
            <a:ext cx="6038850" cy="48021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42926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7675" eaLnBrk="1"/>
            <a:fld id="{459AF75A-530D-4ABC-A45D-681485902FDA}" type="slidenum">
              <a:rPr lang="cs-CZ" smtClean="0">
                <a:solidFill>
                  <a:srgbClr val="000000"/>
                </a:solidFill>
                <a:latin typeface="Times New Roman" pitchFamily="18" charset="0"/>
              </a:rPr>
              <a:pPr defTabSz="447675" eaLnBrk="1"/>
              <a:t>20</a:t>
            </a:fld>
            <a:endParaRPr lang="cs-CZ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4515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37175" cy="40005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/>
            <a:endParaRPr lang="cs-CZ"/>
          </a:p>
        </p:txBody>
      </p:sp>
      <p:sp>
        <p:nvSpPr>
          <p:cNvPr id="64516" name="Rectangle 2"/>
          <p:cNvSpPr>
            <a:spLocks noGrp="1" noChangeArrowheads="1"/>
          </p:cNvSpPr>
          <p:nvPr>
            <p:ph type="body"/>
          </p:nvPr>
        </p:nvSpPr>
        <p:spPr>
          <a:xfrm>
            <a:off x="755650" y="5078413"/>
            <a:ext cx="6038850" cy="48021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65988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7675" eaLnBrk="1"/>
            <a:fld id="{459AF75A-530D-4ABC-A45D-681485902FDA}" type="slidenum">
              <a:rPr lang="cs-CZ" smtClean="0">
                <a:solidFill>
                  <a:srgbClr val="000000"/>
                </a:solidFill>
                <a:latin typeface="Times New Roman" pitchFamily="18" charset="0"/>
              </a:rPr>
              <a:pPr defTabSz="447675" eaLnBrk="1"/>
              <a:t>21</a:t>
            </a:fld>
            <a:endParaRPr lang="cs-CZ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4515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37175" cy="40005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/>
            <a:endParaRPr lang="cs-CZ"/>
          </a:p>
        </p:txBody>
      </p:sp>
      <p:sp>
        <p:nvSpPr>
          <p:cNvPr id="64516" name="Rectangle 2"/>
          <p:cNvSpPr>
            <a:spLocks noGrp="1" noChangeArrowheads="1"/>
          </p:cNvSpPr>
          <p:nvPr>
            <p:ph type="body"/>
          </p:nvPr>
        </p:nvSpPr>
        <p:spPr>
          <a:xfrm>
            <a:off x="755650" y="5078413"/>
            <a:ext cx="6038850" cy="48021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68416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7675" eaLnBrk="1"/>
            <a:fld id="{459AF75A-530D-4ABC-A45D-681485902FDA}" type="slidenum">
              <a:rPr lang="cs-CZ" smtClean="0">
                <a:solidFill>
                  <a:srgbClr val="000000"/>
                </a:solidFill>
                <a:latin typeface="Times New Roman" pitchFamily="18" charset="0"/>
              </a:rPr>
              <a:pPr defTabSz="447675" eaLnBrk="1"/>
              <a:t>22</a:t>
            </a:fld>
            <a:endParaRPr lang="cs-CZ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4515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37175" cy="40005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/>
            <a:endParaRPr lang="cs-CZ"/>
          </a:p>
        </p:txBody>
      </p:sp>
      <p:sp>
        <p:nvSpPr>
          <p:cNvPr id="64516" name="Rectangle 2"/>
          <p:cNvSpPr>
            <a:spLocks noGrp="1" noChangeArrowheads="1"/>
          </p:cNvSpPr>
          <p:nvPr>
            <p:ph type="body"/>
          </p:nvPr>
        </p:nvSpPr>
        <p:spPr>
          <a:xfrm>
            <a:off x="755650" y="5078413"/>
            <a:ext cx="6038850" cy="48021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81551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7675" eaLnBrk="1"/>
            <a:fld id="{459AF75A-530D-4ABC-A45D-681485902FDA}" type="slidenum">
              <a:rPr lang="cs-CZ" smtClean="0">
                <a:solidFill>
                  <a:srgbClr val="000000"/>
                </a:solidFill>
                <a:latin typeface="Times New Roman" pitchFamily="18" charset="0"/>
              </a:rPr>
              <a:pPr defTabSz="447675" eaLnBrk="1"/>
              <a:t>23</a:t>
            </a:fld>
            <a:endParaRPr lang="cs-CZ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4515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37175" cy="40005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/>
            <a:endParaRPr lang="cs-CZ"/>
          </a:p>
        </p:txBody>
      </p:sp>
      <p:sp>
        <p:nvSpPr>
          <p:cNvPr id="64516" name="Rectangle 2"/>
          <p:cNvSpPr>
            <a:spLocks noGrp="1" noChangeArrowheads="1"/>
          </p:cNvSpPr>
          <p:nvPr>
            <p:ph type="body"/>
          </p:nvPr>
        </p:nvSpPr>
        <p:spPr>
          <a:xfrm>
            <a:off x="755650" y="5078413"/>
            <a:ext cx="6038850" cy="48021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7454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7675" eaLnBrk="1"/>
            <a:fld id="{459AF75A-530D-4ABC-A45D-681485902FDA}" type="slidenum">
              <a:rPr lang="cs-CZ" smtClean="0">
                <a:solidFill>
                  <a:srgbClr val="000000"/>
                </a:solidFill>
                <a:latin typeface="Times New Roman" pitchFamily="18" charset="0"/>
              </a:rPr>
              <a:pPr defTabSz="447675" eaLnBrk="1"/>
              <a:t>24</a:t>
            </a:fld>
            <a:endParaRPr lang="cs-CZ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4515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37175" cy="40005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/>
            <a:endParaRPr lang="cs-CZ"/>
          </a:p>
        </p:txBody>
      </p:sp>
      <p:sp>
        <p:nvSpPr>
          <p:cNvPr id="64516" name="Rectangle 2"/>
          <p:cNvSpPr>
            <a:spLocks noGrp="1" noChangeArrowheads="1"/>
          </p:cNvSpPr>
          <p:nvPr>
            <p:ph type="body"/>
          </p:nvPr>
        </p:nvSpPr>
        <p:spPr>
          <a:xfrm>
            <a:off x="755650" y="5078413"/>
            <a:ext cx="6038850" cy="48021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81798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7675" eaLnBrk="1"/>
            <a:fld id="{459AF75A-530D-4ABC-A45D-681485902FDA}" type="slidenum">
              <a:rPr lang="cs-CZ" smtClean="0">
                <a:solidFill>
                  <a:srgbClr val="000000"/>
                </a:solidFill>
                <a:latin typeface="Times New Roman" pitchFamily="18" charset="0"/>
              </a:rPr>
              <a:pPr defTabSz="447675" eaLnBrk="1"/>
              <a:t>25</a:t>
            </a:fld>
            <a:endParaRPr lang="cs-CZ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4515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37175" cy="40005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/>
            <a:endParaRPr lang="cs-CZ"/>
          </a:p>
        </p:txBody>
      </p:sp>
      <p:sp>
        <p:nvSpPr>
          <p:cNvPr id="64516" name="Rectangle 2"/>
          <p:cNvSpPr>
            <a:spLocks noGrp="1" noChangeArrowheads="1"/>
          </p:cNvSpPr>
          <p:nvPr>
            <p:ph type="body"/>
          </p:nvPr>
        </p:nvSpPr>
        <p:spPr>
          <a:xfrm>
            <a:off x="755650" y="5078413"/>
            <a:ext cx="6038850" cy="48021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4216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7675" eaLnBrk="1"/>
            <a:fld id="{459AF75A-530D-4ABC-A45D-681485902FDA}" type="slidenum">
              <a:rPr lang="cs-CZ" smtClean="0">
                <a:solidFill>
                  <a:srgbClr val="000000"/>
                </a:solidFill>
                <a:latin typeface="Times New Roman" pitchFamily="18" charset="0"/>
              </a:rPr>
              <a:pPr defTabSz="447675" eaLnBrk="1"/>
              <a:t>3</a:t>
            </a:fld>
            <a:endParaRPr lang="cs-CZ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4515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37175" cy="40005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/>
            <a:endParaRPr lang="cs-CZ"/>
          </a:p>
        </p:txBody>
      </p:sp>
      <p:sp>
        <p:nvSpPr>
          <p:cNvPr id="64516" name="Rectangle 2"/>
          <p:cNvSpPr>
            <a:spLocks noGrp="1" noChangeArrowheads="1"/>
          </p:cNvSpPr>
          <p:nvPr>
            <p:ph type="body"/>
          </p:nvPr>
        </p:nvSpPr>
        <p:spPr>
          <a:xfrm>
            <a:off x="755650" y="5078413"/>
            <a:ext cx="6038850" cy="48021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40730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7675" eaLnBrk="1"/>
            <a:fld id="{459AF75A-530D-4ABC-A45D-681485902FDA}" type="slidenum">
              <a:rPr lang="cs-CZ" smtClean="0">
                <a:solidFill>
                  <a:srgbClr val="000000"/>
                </a:solidFill>
                <a:latin typeface="Times New Roman" pitchFamily="18" charset="0"/>
              </a:rPr>
              <a:pPr defTabSz="447675" eaLnBrk="1"/>
              <a:t>4</a:t>
            </a:fld>
            <a:endParaRPr lang="cs-CZ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4515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37175" cy="40005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/>
            <a:endParaRPr lang="cs-CZ"/>
          </a:p>
        </p:txBody>
      </p:sp>
      <p:sp>
        <p:nvSpPr>
          <p:cNvPr id="64516" name="Rectangle 2"/>
          <p:cNvSpPr>
            <a:spLocks noGrp="1" noChangeArrowheads="1"/>
          </p:cNvSpPr>
          <p:nvPr>
            <p:ph type="body"/>
          </p:nvPr>
        </p:nvSpPr>
        <p:spPr>
          <a:xfrm>
            <a:off x="755650" y="5078413"/>
            <a:ext cx="6038850" cy="48021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10734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7675" eaLnBrk="1"/>
            <a:fld id="{459AF75A-530D-4ABC-A45D-681485902FDA}" type="slidenum">
              <a:rPr lang="cs-CZ" smtClean="0">
                <a:solidFill>
                  <a:srgbClr val="000000"/>
                </a:solidFill>
                <a:latin typeface="Times New Roman" pitchFamily="18" charset="0"/>
              </a:rPr>
              <a:pPr defTabSz="447675" eaLnBrk="1"/>
              <a:t>5</a:t>
            </a:fld>
            <a:endParaRPr lang="cs-CZ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4515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37175" cy="40005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/>
            <a:endParaRPr lang="cs-CZ"/>
          </a:p>
        </p:txBody>
      </p:sp>
      <p:sp>
        <p:nvSpPr>
          <p:cNvPr id="64516" name="Rectangle 2"/>
          <p:cNvSpPr>
            <a:spLocks noGrp="1" noChangeArrowheads="1"/>
          </p:cNvSpPr>
          <p:nvPr>
            <p:ph type="body"/>
          </p:nvPr>
        </p:nvSpPr>
        <p:spPr>
          <a:xfrm>
            <a:off x="755650" y="5078413"/>
            <a:ext cx="6038850" cy="48021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91059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7675" eaLnBrk="1"/>
            <a:fld id="{459AF75A-530D-4ABC-A45D-681485902FDA}" type="slidenum">
              <a:rPr lang="cs-CZ" smtClean="0">
                <a:solidFill>
                  <a:srgbClr val="000000"/>
                </a:solidFill>
                <a:latin typeface="Times New Roman" pitchFamily="18" charset="0"/>
              </a:rPr>
              <a:pPr defTabSz="447675" eaLnBrk="1"/>
              <a:t>6</a:t>
            </a:fld>
            <a:endParaRPr lang="cs-CZ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4515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37175" cy="40005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/>
            <a:endParaRPr lang="cs-CZ"/>
          </a:p>
        </p:txBody>
      </p:sp>
      <p:sp>
        <p:nvSpPr>
          <p:cNvPr id="64516" name="Rectangle 2"/>
          <p:cNvSpPr>
            <a:spLocks noGrp="1" noChangeArrowheads="1"/>
          </p:cNvSpPr>
          <p:nvPr>
            <p:ph type="body"/>
          </p:nvPr>
        </p:nvSpPr>
        <p:spPr>
          <a:xfrm>
            <a:off x="755650" y="5078413"/>
            <a:ext cx="6038850" cy="48021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47029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7675" eaLnBrk="1"/>
            <a:fld id="{459AF75A-530D-4ABC-A45D-681485902FDA}" type="slidenum">
              <a:rPr lang="cs-CZ" smtClean="0">
                <a:solidFill>
                  <a:srgbClr val="000000"/>
                </a:solidFill>
                <a:latin typeface="Times New Roman" pitchFamily="18" charset="0"/>
              </a:rPr>
              <a:pPr defTabSz="447675" eaLnBrk="1"/>
              <a:t>7</a:t>
            </a:fld>
            <a:endParaRPr lang="cs-CZ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4515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37175" cy="40005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/>
            <a:endParaRPr lang="cs-CZ"/>
          </a:p>
        </p:txBody>
      </p:sp>
      <p:sp>
        <p:nvSpPr>
          <p:cNvPr id="64516" name="Rectangle 2"/>
          <p:cNvSpPr>
            <a:spLocks noGrp="1" noChangeArrowheads="1"/>
          </p:cNvSpPr>
          <p:nvPr>
            <p:ph type="body"/>
          </p:nvPr>
        </p:nvSpPr>
        <p:spPr>
          <a:xfrm>
            <a:off x="755650" y="5078413"/>
            <a:ext cx="6038850" cy="48021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92839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7675" eaLnBrk="1"/>
            <a:fld id="{459AF75A-530D-4ABC-A45D-681485902FDA}" type="slidenum">
              <a:rPr lang="cs-CZ" smtClean="0">
                <a:solidFill>
                  <a:srgbClr val="000000"/>
                </a:solidFill>
                <a:latin typeface="Times New Roman" pitchFamily="18" charset="0"/>
              </a:rPr>
              <a:pPr defTabSz="447675" eaLnBrk="1"/>
              <a:t>8</a:t>
            </a:fld>
            <a:endParaRPr lang="cs-CZ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4515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37175" cy="40005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/>
            <a:endParaRPr lang="cs-CZ"/>
          </a:p>
        </p:txBody>
      </p:sp>
      <p:sp>
        <p:nvSpPr>
          <p:cNvPr id="64516" name="Rectangle 2"/>
          <p:cNvSpPr>
            <a:spLocks noGrp="1" noChangeArrowheads="1"/>
          </p:cNvSpPr>
          <p:nvPr>
            <p:ph type="body"/>
          </p:nvPr>
        </p:nvSpPr>
        <p:spPr>
          <a:xfrm>
            <a:off x="755650" y="5078413"/>
            <a:ext cx="6038850" cy="48021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08742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7675" eaLnBrk="1"/>
            <a:fld id="{459AF75A-530D-4ABC-A45D-681485902FDA}" type="slidenum">
              <a:rPr lang="cs-CZ" smtClean="0">
                <a:solidFill>
                  <a:srgbClr val="000000"/>
                </a:solidFill>
                <a:latin typeface="Times New Roman" pitchFamily="18" charset="0"/>
              </a:rPr>
              <a:pPr defTabSz="447675" eaLnBrk="1"/>
              <a:t>9</a:t>
            </a:fld>
            <a:endParaRPr lang="cs-CZ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4515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37175" cy="40005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/>
            <a:endParaRPr lang="cs-CZ"/>
          </a:p>
        </p:txBody>
      </p:sp>
      <p:sp>
        <p:nvSpPr>
          <p:cNvPr id="64516" name="Rectangle 2"/>
          <p:cNvSpPr>
            <a:spLocks noGrp="1" noChangeArrowheads="1"/>
          </p:cNvSpPr>
          <p:nvPr>
            <p:ph type="body"/>
          </p:nvPr>
        </p:nvSpPr>
        <p:spPr>
          <a:xfrm>
            <a:off x="755650" y="5078413"/>
            <a:ext cx="6038850" cy="48021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6018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56047" y="2348402"/>
            <a:ext cx="8568531" cy="162043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12094" y="4283818"/>
            <a:ext cx="7056438" cy="193191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38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7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6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3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2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0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0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BFEA0-39CB-44A5-8811-ADE3499EBE0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6589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77BACC-E619-458B-9EF2-4B570D366F7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1365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308454" y="302740"/>
            <a:ext cx="2268141" cy="6450223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04031" y="302740"/>
            <a:ext cx="6636411" cy="6450223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2A54ED-810D-4143-9207-F701DF48377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69711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56047" y="2348402"/>
            <a:ext cx="8568531" cy="162043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12094" y="4283818"/>
            <a:ext cx="7056438" cy="193191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38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7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6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3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2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0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0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AD2F18-C57D-44D2-AAC4-01CD341D0B3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6390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A9063-6F0E-45E1-8587-F97C6029789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78900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6300" y="4857794"/>
            <a:ext cx="8568531" cy="150143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96300" y="3204116"/>
            <a:ext cx="8568531" cy="1653678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386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773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1160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1546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1933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2320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2706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3093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81E05-8C68-4ACB-A988-D945D29AA59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67014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04031" y="1763927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124318" y="1763927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D764D6-1D02-4A42-9A28-D69B64A04BE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23972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868" indent="0">
              <a:buNone/>
              <a:defRPr sz="2200" b="1"/>
            </a:lvl2pPr>
            <a:lvl3pPr marL="1007734" indent="0">
              <a:buNone/>
              <a:defRPr sz="2000" b="1"/>
            </a:lvl3pPr>
            <a:lvl4pPr marL="1511602" indent="0">
              <a:buNone/>
              <a:defRPr sz="1800" b="1"/>
            </a:lvl4pPr>
            <a:lvl5pPr marL="2015468" indent="0">
              <a:buNone/>
              <a:defRPr sz="1800" b="1"/>
            </a:lvl5pPr>
            <a:lvl6pPr marL="2519335" indent="0">
              <a:buNone/>
              <a:defRPr sz="1800" b="1"/>
            </a:lvl6pPr>
            <a:lvl7pPr marL="3023201" indent="0">
              <a:buNone/>
              <a:defRPr sz="1800" b="1"/>
            </a:lvl7pPr>
            <a:lvl8pPr marL="3527069" indent="0">
              <a:buNone/>
              <a:defRPr sz="1800" b="1"/>
            </a:lvl8pPr>
            <a:lvl9pPr marL="4030936" indent="0">
              <a:buNone/>
              <a:defRPr sz="18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868" indent="0">
              <a:buNone/>
              <a:defRPr sz="2200" b="1"/>
            </a:lvl2pPr>
            <a:lvl3pPr marL="1007734" indent="0">
              <a:buNone/>
              <a:defRPr sz="2000" b="1"/>
            </a:lvl3pPr>
            <a:lvl4pPr marL="1511602" indent="0">
              <a:buNone/>
              <a:defRPr sz="1800" b="1"/>
            </a:lvl4pPr>
            <a:lvl5pPr marL="2015468" indent="0">
              <a:buNone/>
              <a:defRPr sz="1800" b="1"/>
            </a:lvl5pPr>
            <a:lvl6pPr marL="2519335" indent="0">
              <a:buNone/>
              <a:defRPr sz="1800" b="1"/>
            </a:lvl6pPr>
            <a:lvl7pPr marL="3023201" indent="0">
              <a:buNone/>
              <a:defRPr sz="1800" b="1"/>
            </a:lvl7pPr>
            <a:lvl8pPr marL="3527069" indent="0">
              <a:buNone/>
              <a:defRPr sz="1800" b="1"/>
            </a:lvl8pPr>
            <a:lvl9pPr marL="4030936" indent="0">
              <a:buNone/>
              <a:defRPr sz="18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FD0195-8634-4465-BC78-AF637DD08FE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54003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D25FA8-7D78-476A-B383-853330C25E0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64593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049B52-8AB6-4A16-8F47-A2936CDB9B7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1756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4034" y="300987"/>
            <a:ext cx="3316456" cy="128094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41247" y="300990"/>
            <a:ext cx="5635349" cy="645197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4034" y="1581935"/>
            <a:ext cx="3316456" cy="5171028"/>
          </a:xfrm>
        </p:spPr>
        <p:txBody>
          <a:bodyPr/>
          <a:lstStyle>
            <a:lvl1pPr marL="0" indent="0">
              <a:buNone/>
              <a:defRPr sz="1500"/>
            </a:lvl1pPr>
            <a:lvl2pPr marL="503868" indent="0">
              <a:buNone/>
              <a:defRPr sz="1300"/>
            </a:lvl2pPr>
            <a:lvl3pPr marL="1007734" indent="0">
              <a:buNone/>
              <a:defRPr sz="1100"/>
            </a:lvl3pPr>
            <a:lvl4pPr marL="1511602" indent="0">
              <a:buNone/>
              <a:defRPr sz="1000"/>
            </a:lvl4pPr>
            <a:lvl5pPr marL="2015468" indent="0">
              <a:buNone/>
              <a:defRPr sz="1000"/>
            </a:lvl5pPr>
            <a:lvl6pPr marL="2519335" indent="0">
              <a:buNone/>
              <a:defRPr sz="1000"/>
            </a:lvl6pPr>
            <a:lvl7pPr marL="3023201" indent="0">
              <a:buNone/>
              <a:defRPr sz="1000"/>
            </a:lvl7pPr>
            <a:lvl8pPr marL="3527069" indent="0">
              <a:buNone/>
              <a:defRPr sz="1000"/>
            </a:lvl8pPr>
            <a:lvl9pPr marL="4030936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21845E-7599-4921-AD41-048393C9BD0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7550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8B897-9C50-4567-94D4-FE2AEFD1076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65577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 rtlCol="0">
            <a:normAutofit/>
          </a:bodyPr>
          <a:lstStyle>
            <a:lvl1pPr marL="0" indent="0">
              <a:buNone/>
              <a:defRPr sz="3500"/>
            </a:lvl1pPr>
            <a:lvl2pPr marL="503868" indent="0">
              <a:buNone/>
              <a:defRPr sz="3100"/>
            </a:lvl2pPr>
            <a:lvl3pPr marL="1007734" indent="0">
              <a:buNone/>
              <a:defRPr sz="2600"/>
            </a:lvl3pPr>
            <a:lvl4pPr marL="1511602" indent="0">
              <a:buNone/>
              <a:defRPr sz="2200"/>
            </a:lvl4pPr>
            <a:lvl5pPr marL="2015468" indent="0">
              <a:buNone/>
              <a:defRPr sz="2200"/>
            </a:lvl5pPr>
            <a:lvl6pPr marL="2519335" indent="0">
              <a:buNone/>
              <a:defRPr sz="2200"/>
            </a:lvl6pPr>
            <a:lvl7pPr marL="3023201" indent="0">
              <a:buNone/>
              <a:defRPr sz="2200"/>
            </a:lvl7pPr>
            <a:lvl8pPr marL="3527069" indent="0">
              <a:buNone/>
              <a:defRPr sz="2200"/>
            </a:lvl8pPr>
            <a:lvl9pPr marL="4030936" indent="0">
              <a:buNone/>
              <a:defRPr sz="2200"/>
            </a:lvl9pPr>
          </a:lstStyle>
          <a:p>
            <a:pPr lvl="0"/>
            <a:endParaRPr lang="en-US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00"/>
            </a:lvl1pPr>
            <a:lvl2pPr marL="503868" indent="0">
              <a:buNone/>
              <a:defRPr sz="1300"/>
            </a:lvl2pPr>
            <a:lvl3pPr marL="1007734" indent="0">
              <a:buNone/>
              <a:defRPr sz="1100"/>
            </a:lvl3pPr>
            <a:lvl4pPr marL="1511602" indent="0">
              <a:buNone/>
              <a:defRPr sz="1000"/>
            </a:lvl4pPr>
            <a:lvl5pPr marL="2015468" indent="0">
              <a:buNone/>
              <a:defRPr sz="1000"/>
            </a:lvl5pPr>
            <a:lvl6pPr marL="2519335" indent="0">
              <a:buNone/>
              <a:defRPr sz="1000"/>
            </a:lvl6pPr>
            <a:lvl7pPr marL="3023201" indent="0">
              <a:buNone/>
              <a:defRPr sz="1000"/>
            </a:lvl7pPr>
            <a:lvl8pPr marL="3527069" indent="0">
              <a:buNone/>
              <a:defRPr sz="1000"/>
            </a:lvl8pPr>
            <a:lvl9pPr marL="4030936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DF148-DC52-4517-B9E4-DD3C0F001D3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31352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88A01-9850-4F7D-A86A-63332ADE94E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17371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308454" y="302740"/>
            <a:ext cx="2268141" cy="6450223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04031" y="302740"/>
            <a:ext cx="6636411" cy="6450223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9714DA-F5FA-499A-84CB-0B4925CEA7A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3896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6300" y="4857794"/>
            <a:ext cx="8568531" cy="150143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96300" y="3204116"/>
            <a:ext cx="8568531" cy="1653678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386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773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1160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1546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1933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2320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2706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3093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C7CAE6-E563-4A28-8F4B-A6A6BEF7687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0773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04031" y="1763927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124318" y="1763927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E2A94-EB0F-4DD3-86AD-920EAC4687F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7372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868" indent="0">
              <a:buNone/>
              <a:defRPr sz="2200" b="1"/>
            </a:lvl2pPr>
            <a:lvl3pPr marL="1007734" indent="0">
              <a:buNone/>
              <a:defRPr sz="2000" b="1"/>
            </a:lvl3pPr>
            <a:lvl4pPr marL="1511602" indent="0">
              <a:buNone/>
              <a:defRPr sz="1800" b="1"/>
            </a:lvl4pPr>
            <a:lvl5pPr marL="2015468" indent="0">
              <a:buNone/>
              <a:defRPr sz="1800" b="1"/>
            </a:lvl5pPr>
            <a:lvl6pPr marL="2519335" indent="0">
              <a:buNone/>
              <a:defRPr sz="1800" b="1"/>
            </a:lvl6pPr>
            <a:lvl7pPr marL="3023201" indent="0">
              <a:buNone/>
              <a:defRPr sz="1800" b="1"/>
            </a:lvl7pPr>
            <a:lvl8pPr marL="3527069" indent="0">
              <a:buNone/>
              <a:defRPr sz="1800" b="1"/>
            </a:lvl8pPr>
            <a:lvl9pPr marL="4030936" indent="0">
              <a:buNone/>
              <a:defRPr sz="18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868" indent="0">
              <a:buNone/>
              <a:defRPr sz="2200" b="1"/>
            </a:lvl2pPr>
            <a:lvl3pPr marL="1007734" indent="0">
              <a:buNone/>
              <a:defRPr sz="2000" b="1"/>
            </a:lvl3pPr>
            <a:lvl4pPr marL="1511602" indent="0">
              <a:buNone/>
              <a:defRPr sz="1800" b="1"/>
            </a:lvl4pPr>
            <a:lvl5pPr marL="2015468" indent="0">
              <a:buNone/>
              <a:defRPr sz="1800" b="1"/>
            </a:lvl5pPr>
            <a:lvl6pPr marL="2519335" indent="0">
              <a:buNone/>
              <a:defRPr sz="1800" b="1"/>
            </a:lvl6pPr>
            <a:lvl7pPr marL="3023201" indent="0">
              <a:buNone/>
              <a:defRPr sz="1800" b="1"/>
            </a:lvl7pPr>
            <a:lvl8pPr marL="3527069" indent="0">
              <a:buNone/>
              <a:defRPr sz="1800" b="1"/>
            </a:lvl8pPr>
            <a:lvl9pPr marL="4030936" indent="0">
              <a:buNone/>
              <a:defRPr sz="18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3B16FD-70AE-4DD1-BF4B-B155CB8EE54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2443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FD2C9C-63EC-4ABE-A3CD-5BCA8EC1B31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89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8C47B4-EC10-4610-B3C5-65614DB99B4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906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4034" y="300987"/>
            <a:ext cx="3316456" cy="128094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41247" y="300990"/>
            <a:ext cx="5635349" cy="645197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4034" y="1581935"/>
            <a:ext cx="3316456" cy="5171028"/>
          </a:xfrm>
        </p:spPr>
        <p:txBody>
          <a:bodyPr/>
          <a:lstStyle>
            <a:lvl1pPr marL="0" indent="0">
              <a:buNone/>
              <a:defRPr sz="1500"/>
            </a:lvl1pPr>
            <a:lvl2pPr marL="503868" indent="0">
              <a:buNone/>
              <a:defRPr sz="1300"/>
            </a:lvl2pPr>
            <a:lvl3pPr marL="1007734" indent="0">
              <a:buNone/>
              <a:defRPr sz="1100"/>
            </a:lvl3pPr>
            <a:lvl4pPr marL="1511602" indent="0">
              <a:buNone/>
              <a:defRPr sz="1000"/>
            </a:lvl4pPr>
            <a:lvl5pPr marL="2015468" indent="0">
              <a:buNone/>
              <a:defRPr sz="1000"/>
            </a:lvl5pPr>
            <a:lvl6pPr marL="2519335" indent="0">
              <a:buNone/>
              <a:defRPr sz="1000"/>
            </a:lvl6pPr>
            <a:lvl7pPr marL="3023201" indent="0">
              <a:buNone/>
              <a:defRPr sz="1000"/>
            </a:lvl7pPr>
            <a:lvl8pPr marL="3527069" indent="0">
              <a:buNone/>
              <a:defRPr sz="1000"/>
            </a:lvl8pPr>
            <a:lvl9pPr marL="4030936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4A2759-5103-4F54-9540-FBF5A72B41D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9802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 rtlCol="0">
            <a:normAutofit/>
          </a:bodyPr>
          <a:lstStyle>
            <a:lvl1pPr marL="0" indent="0">
              <a:buNone/>
              <a:defRPr sz="3500"/>
            </a:lvl1pPr>
            <a:lvl2pPr marL="503868" indent="0">
              <a:buNone/>
              <a:defRPr sz="3100"/>
            </a:lvl2pPr>
            <a:lvl3pPr marL="1007734" indent="0">
              <a:buNone/>
              <a:defRPr sz="2600"/>
            </a:lvl3pPr>
            <a:lvl4pPr marL="1511602" indent="0">
              <a:buNone/>
              <a:defRPr sz="2200"/>
            </a:lvl4pPr>
            <a:lvl5pPr marL="2015468" indent="0">
              <a:buNone/>
              <a:defRPr sz="2200"/>
            </a:lvl5pPr>
            <a:lvl6pPr marL="2519335" indent="0">
              <a:buNone/>
              <a:defRPr sz="2200"/>
            </a:lvl6pPr>
            <a:lvl7pPr marL="3023201" indent="0">
              <a:buNone/>
              <a:defRPr sz="2200"/>
            </a:lvl7pPr>
            <a:lvl8pPr marL="3527069" indent="0">
              <a:buNone/>
              <a:defRPr sz="2200"/>
            </a:lvl8pPr>
            <a:lvl9pPr marL="4030936" indent="0">
              <a:buNone/>
              <a:defRPr sz="2200"/>
            </a:lvl9pPr>
          </a:lstStyle>
          <a:p>
            <a:pPr lvl="0"/>
            <a:endParaRPr lang="en-US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00"/>
            </a:lvl1pPr>
            <a:lvl2pPr marL="503868" indent="0">
              <a:buNone/>
              <a:defRPr sz="1300"/>
            </a:lvl2pPr>
            <a:lvl3pPr marL="1007734" indent="0">
              <a:buNone/>
              <a:defRPr sz="1100"/>
            </a:lvl3pPr>
            <a:lvl4pPr marL="1511602" indent="0">
              <a:buNone/>
              <a:defRPr sz="1000"/>
            </a:lvl4pPr>
            <a:lvl5pPr marL="2015468" indent="0">
              <a:buNone/>
              <a:defRPr sz="1000"/>
            </a:lvl5pPr>
            <a:lvl6pPr marL="2519335" indent="0">
              <a:buNone/>
              <a:defRPr sz="1000"/>
            </a:lvl6pPr>
            <a:lvl7pPr marL="3023201" indent="0">
              <a:buNone/>
              <a:defRPr sz="1000"/>
            </a:lvl7pPr>
            <a:lvl8pPr marL="3527069" indent="0">
              <a:buNone/>
              <a:defRPr sz="1000"/>
            </a:lvl8pPr>
            <a:lvl9pPr marL="4030936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425178-12BD-4772-8F47-222AFE3A4E5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6822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503238" y="303213"/>
            <a:ext cx="9074150" cy="125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72" tIns="50387" rIns="100772" bIns="5038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503238" y="1763713"/>
            <a:ext cx="9074150" cy="498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72" tIns="50387" rIns="100772" bIns="503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503238" y="7007225"/>
            <a:ext cx="2352675" cy="401638"/>
          </a:xfrm>
          <a:prstGeom prst="rect">
            <a:avLst/>
          </a:prstGeom>
        </p:spPr>
        <p:txBody>
          <a:bodyPr vert="horz" lIns="100772" tIns="50387" rIns="100772" bIns="50387" rtlCol="0" anchor="ctr"/>
          <a:lstStyle>
            <a:lvl1pPr algn="l" defTabSz="449170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444875" y="7007225"/>
            <a:ext cx="3190875" cy="401638"/>
          </a:xfrm>
          <a:prstGeom prst="rect">
            <a:avLst/>
          </a:prstGeom>
        </p:spPr>
        <p:txBody>
          <a:bodyPr vert="horz" lIns="100772" tIns="50387" rIns="100772" bIns="50387" rtlCol="0" anchor="ctr"/>
          <a:lstStyle>
            <a:lvl1pPr algn="ctr" defTabSz="449170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</p:spPr>
        <p:txBody>
          <a:bodyPr vert="horz" lIns="100772" tIns="50387" rIns="100772" bIns="50387" rtlCol="0" anchor="ctr"/>
          <a:lstStyle>
            <a:lvl1pPr algn="r" defTabSz="449170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DB9D5DF-778A-4F7B-ACC6-4EC84F97EC3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ctr" defTabSz="1006475" rtl="0" eaLnBrk="0" fontAlgn="base" hangingPunct="0">
        <a:spcBef>
          <a:spcPct val="0"/>
        </a:spcBef>
        <a:spcAft>
          <a:spcPct val="0"/>
        </a:spcAft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00647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2pPr>
      <a:lvl3pPr algn="ctr" defTabSz="100647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3pPr>
      <a:lvl4pPr algn="ctr" defTabSz="100647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4pPr>
      <a:lvl5pPr algn="ctr" defTabSz="100647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5pPr>
      <a:lvl6pPr marL="457200" algn="ctr" defTabSz="1006475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6pPr>
      <a:lvl7pPr marL="914400" algn="ctr" defTabSz="1006475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7pPr>
      <a:lvl8pPr marL="1371600" algn="ctr" defTabSz="1006475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8pPr>
      <a:lvl9pPr marL="1828800" algn="ctr" defTabSz="1006475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9pPr>
    </p:titleStyle>
    <p:bodyStyle>
      <a:lvl1pPr marL="377825" indent="-377825" algn="l" defTabSz="100647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17563" indent="-314325" algn="l" defTabSz="100647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250825" algn="l" defTabSz="100647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62125" indent="-250825" algn="l" defTabSz="100647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66950" indent="-250825" algn="l" defTabSz="1006475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71269" indent="-251934" algn="l" defTabSz="100773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75136" indent="-251934" algn="l" defTabSz="100773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79003" indent="-251934" algn="l" defTabSz="100773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82870" indent="-251934" algn="l" defTabSz="100773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100773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868" algn="l" defTabSz="100773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734" algn="l" defTabSz="100773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602" algn="l" defTabSz="100773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5468" algn="l" defTabSz="100773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9335" algn="l" defTabSz="100773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3201" algn="l" defTabSz="100773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7069" algn="l" defTabSz="100773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0936" algn="l" defTabSz="100773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503238" y="303213"/>
            <a:ext cx="9074150" cy="125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72" tIns="50387" rIns="100772" bIns="5038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4099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503238" y="1763713"/>
            <a:ext cx="9074150" cy="498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72" tIns="50387" rIns="100772" bIns="503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503238" y="7007225"/>
            <a:ext cx="2352675" cy="401638"/>
          </a:xfrm>
          <a:prstGeom prst="rect">
            <a:avLst/>
          </a:prstGeom>
        </p:spPr>
        <p:txBody>
          <a:bodyPr vert="horz" lIns="100772" tIns="50387" rIns="100772" bIns="50387" rtlCol="0" anchor="ctr"/>
          <a:lstStyle>
            <a:lvl1pPr algn="l" defTabSz="449170">
              <a:defRPr sz="13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444875" y="7007225"/>
            <a:ext cx="3190875" cy="401638"/>
          </a:xfrm>
          <a:prstGeom prst="rect">
            <a:avLst/>
          </a:prstGeom>
        </p:spPr>
        <p:txBody>
          <a:bodyPr vert="horz" lIns="100772" tIns="50387" rIns="100772" bIns="50387" rtlCol="0" anchor="ctr"/>
          <a:lstStyle>
            <a:lvl1pPr algn="ctr" defTabSz="449170">
              <a:defRPr sz="13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</p:spPr>
        <p:txBody>
          <a:bodyPr vert="horz" lIns="100772" tIns="50387" rIns="100772" bIns="50387" rtlCol="0" anchor="ctr"/>
          <a:lstStyle>
            <a:lvl1pPr algn="r" defTabSz="449170">
              <a:defRPr sz="13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0942FB10-A87F-4E6A-B5C1-E8CFF50D587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ctr" defTabSz="1006475" rtl="0" eaLnBrk="0" fontAlgn="base" hangingPunct="0">
        <a:spcBef>
          <a:spcPct val="0"/>
        </a:spcBef>
        <a:spcAft>
          <a:spcPct val="0"/>
        </a:spcAft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00647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2pPr>
      <a:lvl3pPr algn="ctr" defTabSz="100647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3pPr>
      <a:lvl4pPr algn="ctr" defTabSz="100647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4pPr>
      <a:lvl5pPr algn="ctr" defTabSz="100647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5pPr>
      <a:lvl6pPr marL="457200" algn="ctr" defTabSz="1006475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6pPr>
      <a:lvl7pPr marL="914400" algn="ctr" defTabSz="1006475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7pPr>
      <a:lvl8pPr marL="1371600" algn="ctr" defTabSz="1006475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8pPr>
      <a:lvl9pPr marL="1828800" algn="ctr" defTabSz="1006475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9pPr>
    </p:titleStyle>
    <p:bodyStyle>
      <a:lvl1pPr marL="377825" indent="-377825" algn="l" defTabSz="100647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17563" indent="-314325" algn="l" defTabSz="100647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250825" algn="l" defTabSz="100647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62125" indent="-250825" algn="l" defTabSz="100647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66950" indent="-250825" algn="l" defTabSz="1006475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71269" indent="-251934" algn="l" defTabSz="100773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75136" indent="-251934" algn="l" defTabSz="100773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79003" indent="-251934" algn="l" defTabSz="100773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82870" indent="-251934" algn="l" defTabSz="100773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100773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868" algn="l" defTabSz="100773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734" algn="l" defTabSz="100773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602" algn="l" defTabSz="100773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5468" algn="l" defTabSz="100773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9335" algn="l" defTabSz="100773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3201" algn="l" defTabSz="100773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7069" algn="l" defTabSz="100773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0936" algn="l" defTabSz="100773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/>
        </p:nvSpPr>
        <p:spPr bwMode="auto">
          <a:xfrm>
            <a:off x="433113" y="1013668"/>
            <a:ext cx="9023225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hangingPunct="1"/>
            <a:r>
              <a:rPr lang="cs-CZ" sz="3200" b="1" dirty="0">
                <a:solidFill>
                  <a:srgbClr val="800000"/>
                </a:solidFill>
                <a:cs typeface="Arial" charset="0"/>
              </a:rPr>
              <a:t>ZANÁŠENÍ TOKŮ A NÁDRŽÍ – PLOŠNÉ ZEMĚDĚLSKÉ ZNEČIŠTĚNÍ </a:t>
            </a:r>
            <a:br>
              <a:rPr lang="cs-CZ" sz="3200" b="1" dirty="0">
                <a:solidFill>
                  <a:srgbClr val="800000"/>
                </a:solidFill>
                <a:cs typeface="Arial" charset="0"/>
              </a:rPr>
            </a:br>
            <a:r>
              <a:rPr lang="cs-CZ" sz="3200" b="1" dirty="0">
                <a:solidFill>
                  <a:srgbClr val="800000"/>
                </a:solidFill>
                <a:cs typeface="Arial" charset="0"/>
              </a:rPr>
              <a:t>V POVODÍ VLTAVY</a:t>
            </a:r>
            <a:endParaRPr lang="cs-CZ" sz="2800" b="1" dirty="0">
              <a:solidFill>
                <a:srgbClr val="800000"/>
              </a:solidFill>
              <a:cs typeface="Arial" charset="0"/>
            </a:endParaRPr>
          </a:p>
        </p:txBody>
      </p:sp>
      <p:sp>
        <p:nvSpPr>
          <p:cNvPr id="61444" name="Rectangle 8"/>
          <p:cNvSpPr>
            <a:spLocks noChangeArrowheads="1"/>
          </p:cNvSpPr>
          <p:nvPr/>
        </p:nvSpPr>
        <p:spPr bwMode="auto">
          <a:xfrm>
            <a:off x="1367904" y="4211885"/>
            <a:ext cx="6768752" cy="163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cs-CZ" sz="2400" b="1" u="sng" dirty="0">
                <a:solidFill>
                  <a:schemeClr val="tx1"/>
                </a:solidFill>
              </a:rPr>
              <a:t>Josef Krása, </a:t>
            </a:r>
            <a:r>
              <a:rPr lang="cs-CZ" sz="2400" b="1" dirty="0">
                <a:solidFill>
                  <a:schemeClr val="tx1"/>
                </a:solidFill>
              </a:rPr>
              <a:t>Tomáš Dostál, Miroslav Bauer, Barbora Jáchymová, Jan Devátý </a:t>
            </a:r>
            <a:r>
              <a:rPr lang="cs-CZ" sz="2000" b="1" dirty="0">
                <a:solidFill>
                  <a:schemeClr val="tx1"/>
                </a:solidFill>
              </a:rPr>
              <a:t> </a:t>
            </a:r>
          </a:p>
          <a:p>
            <a:endParaRPr lang="cs-CZ" sz="2000" b="1" dirty="0">
              <a:solidFill>
                <a:schemeClr val="tx1"/>
              </a:solidFill>
            </a:endParaRPr>
          </a:p>
          <a:p>
            <a:endParaRPr lang="cs-CZ" sz="2000" b="1" dirty="0">
              <a:solidFill>
                <a:schemeClr val="tx1"/>
              </a:solidFill>
            </a:endParaRPr>
          </a:p>
          <a:p>
            <a:endParaRPr lang="cs-CZ" sz="2000" dirty="0">
              <a:solidFill>
                <a:schemeClr val="tx1"/>
              </a:solidFill>
            </a:endParaRP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1DDB83EA-C3F3-48BE-BA77-A541D3285644}"/>
              </a:ext>
            </a:extLst>
          </p:cNvPr>
          <p:cNvGrpSpPr/>
          <p:nvPr/>
        </p:nvGrpSpPr>
        <p:grpSpPr>
          <a:xfrm>
            <a:off x="4176216" y="6660156"/>
            <a:ext cx="5688632" cy="668291"/>
            <a:chOff x="4176216" y="6660156"/>
            <a:chExt cx="5688632" cy="668291"/>
          </a:xfrm>
        </p:grpSpPr>
        <p:pic>
          <p:nvPicPr>
            <p:cNvPr id="5" name="Obrázek 4" descr="http://www.su.cvut.cz/cs/system/files/pictures/cvut_text.jpg">
              <a:extLst>
                <a:ext uri="{FF2B5EF4-FFF2-40B4-BE49-F238E27FC236}">
                  <a16:creationId xmlns:a16="http://schemas.microsoft.com/office/drawing/2014/main" id="{7482BE5C-A686-402F-9980-4A2FC7905334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8704" y="6660156"/>
              <a:ext cx="1296144" cy="6682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1077E28E-DD31-4202-BE87-7EA347742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76216" y="6660157"/>
              <a:ext cx="4392488" cy="6682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944457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2"/>
          <p:cNvGrpSpPr/>
          <p:nvPr/>
        </p:nvGrpSpPr>
        <p:grpSpPr>
          <a:xfrm>
            <a:off x="250825" y="44450"/>
            <a:ext cx="9621838" cy="423019"/>
            <a:chOff x="250825" y="44450"/>
            <a:chExt cx="9621838" cy="423019"/>
          </a:xfrm>
        </p:grpSpPr>
        <p:grpSp>
          <p:nvGrpSpPr>
            <p:cNvPr id="17412" name="Skupina 10"/>
            <p:cNvGrpSpPr>
              <a:grpSpLocks/>
            </p:cNvGrpSpPr>
            <p:nvPr/>
          </p:nvGrpSpPr>
          <p:grpSpPr bwMode="auto">
            <a:xfrm>
              <a:off x="250825" y="44450"/>
              <a:ext cx="9621838" cy="423019"/>
              <a:chOff x="251520" y="44624"/>
              <a:chExt cx="9621798" cy="423180"/>
            </a:xfrm>
          </p:grpSpPr>
          <p:sp>
            <p:nvSpPr>
              <p:cNvPr id="17415" name="Text Box 4"/>
              <p:cNvSpPr txBox="1">
                <a:spLocks noChangeArrowheads="1"/>
              </p:cNvSpPr>
              <p:nvPr/>
            </p:nvSpPr>
            <p:spPr bwMode="auto">
              <a:xfrm>
                <a:off x="1296091" y="107627"/>
                <a:ext cx="7669181" cy="2928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1pPr>
                <a:lvl2pPr marL="742950" indent="-285750"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2pPr>
                <a:lvl3pPr marL="1143000" indent="-228600"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3pPr>
                <a:lvl4pPr marL="1600200" indent="-228600"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4pPr>
                <a:lvl5pPr marL="2057400" indent="-228600"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5pPr>
                <a:lvl6pPr marL="2514600" indent="-228600" defTabSz="44767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6pPr>
                <a:lvl7pPr marL="2971800" indent="-228600" defTabSz="44767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7pPr>
                <a:lvl8pPr marL="3429000" indent="-228600" defTabSz="44767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8pPr>
                <a:lvl9pPr marL="3886200" indent="-228600" defTabSz="44767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9pPr>
              </a:lstStyle>
              <a:p>
                <a:r>
                  <a:rPr lang="cs-CZ" sz="1400" cap="all" dirty="0">
                    <a:solidFill>
                      <a:srgbClr val="1E1C11"/>
                    </a:solidFill>
                    <a:latin typeface="Tahoma" pitchFamily="34" charset="0"/>
                  </a:rPr>
                  <a:t>vodní nádrže 2017</a:t>
                </a:r>
                <a:endParaRPr lang="en-US" sz="1200" dirty="0">
                  <a:solidFill>
                    <a:srgbClr val="1E1C11"/>
                  </a:solidFill>
                  <a:latin typeface="Tahoma" pitchFamily="34" charset="0"/>
                </a:endParaRPr>
              </a:p>
            </p:txBody>
          </p:sp>
          <p:sp>
            <p:nvSpPr>
              <p:cNvPr id="17416" name="Line 5"/>
              <p:cNvSpPr>
                <a:spLocks noChangeShapeType="1"/>
              </p:cNvSpPr>
              <p:nvPr/>
            </p:nvSpPr>
            <p:spPr bwMode="auto">
              <a:xfrm>
                <a:off x="251520" y="467804"/>
                <a:ext cx="9621798" cy="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17417" name="Picture 9" descr="0_Lev_pruhledny_tm_modry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21" y="69626"/>
                <a:ext cx="433386" cy="3438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18" name="Obrázek 5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63750" y="44624"/>
                <a:ext cx="378411" cy="3819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" name="Obdélník 1"/>
            <p:cNvSpPr/>
            <p:nvPr/>
          </p:nvSpPr>
          <p:spPr>
            <a:xfrm>
              <a:off x="7848600" y="107429"/>
              <a:ext cx="2006255" cy="2927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49170">
                <a:defRPr/>
              </a:pPr>
              <a:r>
                <a:rPr lang="cs-CZ" sz="1400" dirty="0">
                  <a:solidFill>
                    <a:schemeClr val="bg2">
                      <a:lumMod val="10000"/>
                    </a:schemeClr>
                  </a:solidFill>
                  <a:latin typeface="Tahoma" pitchFamily="34" charset="0"/>
                </a:rPr>
                <a:t>josef.krasa@fsv.cvut.cz</a:t>
              </a:r>
            </a:p>
          </p:txBody>
        </p:sp>
      </p:grpSp>
      <p:sp>
        <p:nvSpPr>
          <p:cNvPr id="9" name="TextovéPole 8">
            <a:extLst>
              <a:ext uri="{FF2B5EF4-FFF2-40B4-BE49-F238E27FC236}">
                <a16:creationId xmlns:a16="http://schemas.microsoft.com/office/drawing/2014/main" id="{63DEEAC2-0EDB-412F-AB6E-7F44894E6D2A}"/>
              </a:ext>
            </a:extLst>
          </p:cNvPr>
          <p:cNvSpPr txBox="1"/>
          <p:nvPr/>
        </p:nvSpPr>
        <p:spPr>
          <a:xfrm>
            <a:off x="612028" y="880992"/>
            <a:ext cx="7524627" cy="378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i="1" dirty="0">
                <a:solidFill>
                  <a:schemeClr val="tx1"/>
                </a:solidFill>
                <a:ea typeface="Calibri" panose="020F0502020204030204" pitchFamily="34" charset="0"/>
              </a:rPr>
              <a:t>Výběr povodí IV. řádu pro návrhy opatření</a:t>
            </a:r>
            <a:endParaRPr lang="cs-CZ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8363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2"/>
          <p:cNvGrpSpPr/>
          <p:nvPr/>
        </p:nvGrpSpPr>
        <p:grpSpPr>
          <a:xfrm>
            <a:off x="250825" y="44450"/>
            <a:ext cx="9621838" cy="423019"/>
            <a:chOff x="250825" y="44450"/>
            <a:chExt cx="9621838" cy="423019"/>
          </a:xfrm>
        </p:grpSpPr>
        <p:grpSp>
          <p:nvGrpSpPr>
            <p:cNvPr id="17412" name="Skupina 10"/>
            <p:cNvGrpSpPr>
              <a:grpSpLocks/>
            </p:cNvGrpSpPr>
            <p:nvPr/>
          </p:nvGrpSpPr>
          <p:grpSpPr bwMode="auto">
            <a:xfrm>
              <a:off x="250825" y="44450"/>
              <a:ext cx="9621838" cy="423019"/>
              <a:chOff x="251520" y="44624"/>
              <a:chExt cx="9621798" cy="423180"/>
            </a:xfrm>
          </p:grpSpPr>
          <p:sp>
            <p:nvSpPr>
              <p:cNvPr id="17415" name="Text Box 4"/>
              <p:cNvSpPr txBox="1">
                <a:spLocks noChangeArrowheads="1"/>
              </p:cNvSpPr>
              <p:nvPr/>
            </p:nvSpPr>
            <p:spPr bwMode="auto">
              <a:xfrm>
                <a:off x="1296091" y="107627"/>
                <a:ext cx="7669181" cy="2928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1pPr>
                <a:lvl2pPr marL="742950" indent="-285750"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2pPr>
                <a:lvl3pPr marL="1143000" indent="-228600"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3pPr>
                <a:lvl4pPr marL="1600200" indent="-228600"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4pPr>
                <a:lvl5pPr marL="2057400" indent="-228600"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5pPr>
                <a:lvl6pPr marL="2514600" indent="-228600" defTabSz="44767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6pPr>
                <a:lvl7pPr marL="2971800" indent="-228600" defTabSz="44767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7pPr>
                <a:lvl8pPr marL="3429000" indent="-228600" defTabSz="44767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8pPr>
                <a:lvl9pPr marL="3886200" indent="-228600" defTabSz="44767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9pPr>
              </a:lstStyle>
              <a:p>
                <a:r>
                  <a:rPr lang="cs-CZ" sz="1400" cap="all" dirty="0">
                    <a:solidFill>
                      <a:srgbClr val="1E1C11"/>
                    </a:solidFill>
                    <a:latin typeface="Tahoma" pitchFamily="34" charset="0"/>
                  </a:rPr>
                  <a:t>vodní nádrže 2017</a:t>
                </a:r>
                <a:endParaRPr lang="en-US" sz="1200" dirty="0">
                  <a:solidFill>
                    <a:srgbClr val="1E1C11"/>
                  </a:solidFill>
                  <a:latin typeface="Tahoma" pitchFamily="34" charset="0"/>
                </a:endParaRPr>
              </a:p>
            </p:txBody>
          </p:sp>
          <p:sp>
            <p:nvSpPr>
              <p:cNvPr id="17416" name="Line 5"/>
              <p:cNvSpPr>
                <a:spLocks noChangeShapeType="1"/>
              </p:cNvSpPr>
              <p:nvPr/>
            </p:nvSpPr>
            <p:spPr bwMode="auto">
              <a:xfrm>
                <a:off x="251520" y="467804"/>
                <a:ext cx="9621798" cy="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17417" name="Picture 9" descr="0_Lev_pruhledny_tm_modry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21" y="69626"/>
                <a:ext cx="433386" cy="3438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18" name="Obrázek 5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63750" y="44624"/>
                <a:ext cx="378411" cy="3819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" name="Obdélník 1"/>
            <p:cNvSpPr/>
            <p:nvPr/>
          </p:nvSpPr>
          <p:spPr>
            <a:xfrm>
              <a:off x="7848600" y="107429"/>
              <a:ext cx="2006255" cy="2927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49170">
                <a:defRPr/>
              </a:pPr>
              <a:r>
                <a:rPr lang="cs-CZ" sz="1400" dirty="0">
                  <a:solidFill>
                    <a:schemeClr val="bg2">
                      <a:lumMod val="10000"/>
                    </a:schemeClr>
                  </a:solidFill>
                  <a:latin typeface="Tahoma" pitchFamily="34" charset="0"/>
                </a:rPr>
                <a:t>josef.krasa@fsv.cvut.cz</a:t>
              </a:r>
            </a:p>
          </p:txBody>
        </p:sp>
      </p:grpSp>
      <p:sp>
        <p:nvSpPr>
          <p:cNvPr id="9" name="TextovéPole 8">
            <a:extLst>
              <a:ext uri="{FF2B5EF4-FFF2-40B4-BE49-F238E27FC236}">
                <a16:creationId xmlns:a16="http://schemas.microsoft.com/office/drawing/2014/main" id="{63DEEAC2-0EDB-412F-AB6E-7F44894E6D2A}"/>
              </a:ext>
            </a:extLst>
          </p:cNvPr>
          <p:cNvSpPr txBox="1"/>
          <p:nvPr/>
        </p:nvSpPr>
        <p:spPr>
          <a:xfrm>
            <a:off x="612028" y="880992"/>
            <a:ext cx="7524627" cy="378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i="1" dirty="0">
                <a:solidFill>
                  <a:schemeClr val="tx1"/>
                </a:solidFill>
                <a:ea typeface="Calibri" panose="020F0502020204030204" pitchFamily="34" charset="0"/>
              </a:rPr>
              <a:t>Výběr povodí IV. řádu pro návrhy opatření</a:t>
            </a:r>
            <a:endParaRPr lang="cs-CZ" sz="2800" dirty="0">
              <a:solidFill>
                <a:schemeClr val="tx1"/>
              </a:solidFill>
            </a:endParaRP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8BF8D8AB-4DAC-4D5D-BE03-65B4A97AD103}"/>
              </a:ext>
            </a:extLst>
          </p:cNvPr>
          <p:cNvSpPr txBox="1">
            <a:spLocks/>
          </p:cNvSpPr>
          <p:nvPr/>
        </p:nvSpPr>
        <p:spPr bwMode="auto">
          <a:xfrm>
            <a:off x="623230" y="1978843"/>
            <a:ext cx="788670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eaLnBrk="1" fontAlgn="auto" hangingPunct="1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cs-CZ" sz="2000" dirty="0"/>
              <a:t>Cílová povodí byla vybrána z 50 vodních útvarů, které byly prioritně označeny jako doporučené pro řešení (předchozí krok).</a:t>
            </a:r>
          </a:p>
          <a:p>
            <a:pPr marL="457200" indent="-457200" eaLnBrk="1" fontAlgn="auto" hangingPunct="1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cs-CZ" sz="2000" dirty="0"/>
              <a:t>Na základě analýzy byla vybrána povodí se specifickým vstupem fosforu přesahujícím hodnotu 50 kg.km</a:t>
            </a:r>
            <a:r>
              <a:rPr lang="cs-CZ" sz="2000" baseline="30000" dirty="0"/>
              <a:t>-2</a:t>
            </a:r>
            <a:r>
              <a:rPr lang="cs-CZ" sz="2000" dirty="0"/>
              <a:t>, což představuje celkový počet </a:t>
            </a:r>
            <a:r>
              <a:rPr lang="cs-CZ" sz="2000" b="1" dirty="0"/>
              <a:t>191 rizikových povodí. </a:t>
            </a:r>
            <a:r>
              <a:rPr lang="cs-CZ" sz="2000" dirty="0"/>
              <a:t>Tato povodí obsahují 8585 kritických bodů úrovně A3. </a:t>
            </a:r>
          </a:p>
          <a:p>
            <a:pPr marL="457200" indent="-457200" eaLnBrk="1" fontAlgn="auto" hangingPunct="1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cs-CZ" sz="2000" dirty="0"/>
              <a:t>Pro přesnější zacílení výběru bylo dále zohledněno i hledisko celkového transportu fosforu závěrovými profily vybraných povodí, neboť tento parametr je třeba opatřeními napravit pro zlepšení stavu vodních útvarů dle hodnocení Plánů dílčích povodí.  Takto bylo vybráno </a:t>
            </a:r>
            <a:r>
              <a:rPr lang="cs-CZ" sz="2000" b="1" dirty="0"/>
              <a:t>44 nejrizikovějších povodí. </a:t>
            </a:r>
            <a:r>
              <a:rPr lang="cs-CZ" sz="2000" dirty="0"/>
              <a:t>Tato povodí obsahují 3231 kritických bodů úrovně A3.</a:t>
            </a:r>
            <a:endParaRPr lang="cs-CZ" sz="2000" b="1" dirty="0"/>
          </a:p>
          <a:p>
            <a:pPr marL="0" indent="0" eaLnBrk="1" fontAlgn="auto" hangingPunct="1">
              <a:spcBef>
                <a:spcPts val="1200"/>
              </a:spcBef>
              <a:spcAft>
                <a:spcPts val="0"/>
              </a:spcAft>
              <a:buNone/>
              <a:defRPr/>
            </a:pP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168022443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2"/>
          <p:cNvGrpSpPr/>
          <p:nvPr/>
        </p:nvGrpSpPr>
        <p:grpSpPr>
          <a:xfrm>
            <a:off x="250825" y="44450"/>
            <a:ext cx="9621838" cy="423019"/>
            <a:chOff x="250825" y="44450"/>
            <a:chExt cx="9621838" cy="423019"/>
          </a:xfrm>
        </p:grpSpPr>
        <p:grpSp>
          <p:nvGrpSpPr>
            <p:cNvPr id="17412" name="Skupina 10"/>
            <p:cNvGrpSpPr>
              <a:grpSpLocks/>
            </p:cNvGrpSpPr>
            <p:nvPr/>
          </p:nvGrpSpPr>
          <p:grpSpPr bwMode="auto">
            <a:xfrm>
              <a:off x="250825" y="44450"/>
              <a:ext cx="9621838" cy="423019"/>
              <a:chOff x="251520" y="44624"/>
              <a:chExt cx="9621798" cy="423180"/>
            </a:xfrm>
          </p:grpSpPr>
          <p:sp>
            <p:nvSpPr>
              <p:cNvPr id="17415" name="Text Box 4"/>
              <p:cNvSpPr txBox="1">
                <a:spLocks noChangeArrowheads="1"/>
              </p:cNvSpPr>
              <p:nvPr/>
            </p:nvSpPr>
            <p:spPr bwMode="auto">
              <a:xfrm>
                <a:off x="1296091" y="107627"/>
                <a:ext cx="7669181" cy="2928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1pPr>
                <a:lvl2pPr marL="742950" indent="-285750"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2pPr>
                <a:lvl3pPr marL="1143000" indent="-228600"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3pPr>
                <a:lvl4pPr marL="1600200" indent="-228600"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4pPr>
                <a:lvl5pPr marL="2057400" indent="-228600"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5pPr>
                <a:lvl6pPr marL="2514600" indent="-228600" defTabSz="44767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6pPr>
                <a:lvl7pPr marL="2971800" indent="-228600" defTabSz="44767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7pPr>
                <a:lvl8pPr marL="3429000" indent="-228600" defTabSz="44767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8pPr>
                <a:lvl9pPr marL="3886200" indent="-228600" defTabSz="44767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9pPr>
              </a:lstStyle>
              <a:p>
                <a:r>
                  <a:rPr lang="cs-CZ" sz="1400" cap="all" dirty="0">
                    <a:solidFill>
                      <a:srgbClr val="1E1C11"/>
                    </a:solidFill>
                    <a:latin typeface="Tahoma" pitchFamily="34" charset="0"/>
                  </a:rPr>
                  <a:t>vodní nádrže 2017</a:t>
                </a:r>
                <a:endParaRPr lang="en-US" sz="1200" dirty="0">
                  <a:solidFill>
                    <a:srgbClr val="1E1C11"/>
                  </a:solidFill>
                  <a:latin typeface="Tahoma" pitchFamily="34" charset="0"/>
                </a:endParaRPr>
              </a:p>
            </p:txBody>
          </p:sp>
          <p:sp>
            <p:nvSpPr>
              <p:cNvPr id="17416" name="Line 5"/>
              <p:cNvSpPr>
                <a:spLocks noChangeShapeType="1"/>
              </p:cNvSpPr>
              <p:nvPr/>
            </p:nvSpPr>
            <p:spPr bwMode="auto">
              <a:xfrm>
                <a:off x="251520" y="467804"/>
                <a:ext cx="9621798" cy="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17417" name="Picture 9" descr="0_Lev_pruhledny_tm_modry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21" y="69626"/>
                <a:ext cx="433386" cy="3438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18" name="Obrázek 5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63750" y="44624"/>
                <a:ext cx="378411" cy="3819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" name="Obdélník 1"/>
            <p:cNvSpPr/>
            <p:nvPr/>
          </p:nvSpPr>
          <p:spPr>
            <a:xfrm>
              <a:off x="7848600" y="107429"/>
              <a:ext cx="2006255" cy="2927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49170">
                <a:defRPr/>
              </a:pPr>
              <a:r>
                <a:rPr lang="cs-CZ" sz="1400" dirty="0">
                  <a:solidFill>
                    <a:schemeClr val="bg2">
                      <a:lumMod val="10000"/>
                    </a:schemeClr>
                  </a:solidFill>
                  <a:latin typeface="Tahoma" pitchFamily="34" charset="0"/>
                </a:rPr>
                <a:t>josef.krasa@fsv.cvut.cz</a:t>
              </a:r>
            </a:p>
          </p:txBody>
        </p:sp>
      </p:grp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D90C7A6D-A2C4-4037-9C27-2FB029E44641}"/>
              </a:ext>
            </a:extLst>
          </p:cNvPr>
          <p:cNvSpPr txBox="1"/>
          <p:nvPr/>
        </p:nvSpPr>
        <p:spPr>
          <a:xfrm>
            <a:off x="612028" y="880992"/>
            <a:ext cx="7524627" cy="378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i="1" dirty="0">
                <a:solidFill>
                  <a:schemeClr val="tx1"/>
                </a:solidFill>
                <a:ea typeface="Calibri" panose="020F0502020204030204" pitchFamily="34" charset="0"/>
              </a:rPr>
              <a:t>Výběr povodí IV. řádu pro návrhy opatření</a:t>
            </a:r>
            <a:endParaRPr lang="cs-CZ" sz="2800" dirty="0">
              <a:solidFill>
                <a:schemeClr val="tx1"/>
              </a:solidFill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FF73E6FF-375F-4C2D-9BF3-9357DFCCE92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" b="4958"/>
          <a:stretch/>
        </p:blipFill>
        <p:spPr>
          <a:xfrm>
            <a:off x="1631935" y="1714836"/>
            <a:ext cx="8287321" cy="5737409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08BCC214-7932-4C4B-ADF1-C442531AA5D9}"/>
              </a:ext>
            </a:extLst>
          </p:cNvPr>
          <p:cNvSpPr txBox="1"/>
          <p:nvPr/>
        </p:nvSpPr>
        <p:spPr>
          <a:xfrm>
            <a:off x="115763" y="1933707"/>
            <a:ext cx="2805857" cy="26686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i="1" dirty="0">
                <a:solidFill>
                  <a:schemeClr val="tx1"/>
                </a:solidFill>
                <a:ea typeface="Calibri" panose="020F0502020204030204" pitchFamily="34" charset="0"/>
              </a:rPr>
              <a:t>Povodí zatížená erozními vstupy.</a:t>
            </a:r>
          </a:p>
          <a:p>
            <a:r>
              <a:rPr lang="cs-CZ" sz="1400" dirty="0">
                <a:solidFill>
                  <a:schemeClr val="tx1"/>
                </a:solidFill>
              </a:rPr>
              <a:t>191 povodí které zabírají plochu </a:t>
            </a:r>
            <a:br>
              <a:rPr lang="cs-CZ" sz="1400" dirty="0">
                <a:solidFill>
                  <a:schemeClr val="tx1"/>
                </a:solidFill>
              </a:rPr>
            </a:br>
            <a:r>
              <a:rPr lang="cs-CZ" sz="1400" dirty="0">
                <a:solidFill>
                  <a:schemeClr val="tx1"/>
                </a:solidFill>
              </a:rPr>
              <a:t>2 038 km</a:t>
            </a:r>
            <a:r>
              <a:rPr lang="cs-CZ" sz="1400" baseline="30000" dirty="0">
                <a:solidFill>
                  <a:schemeClr val="tx1"/>
                </a:solidFill>
              </a:rPr>
              <a:t>2</a:t>
            </a:r>
            <a:r>
              <a:rPr lang="cs-CZ" sz="1400" dirty="0">
                <a:solidFill>
                  <a:schemeClr val="tx1"/>
                </a:solidFill>
              </a:rPr>
              <a:t>, tedy 49,6 % plochy navrhovaných vodních útvarů. </a:t>
            </a:r>
            <a:endParaRPr lang="cs-CZ" sz="1400" b="1" i="1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r>
              <a:rPr lang="cs-CZ" b="1" i="1" dirty="0">
                <a:solidFill>
                  <a:schemeClr val="tx1"/>
                </a:solidFill>
                <a:ea typeface="Calibri" panose="020F0502020204030204" pitchFamily="34" charset="0"/>
              </a:rPr>
              <a:t>Kritická povodí</a:t>
            </a:r>
          </a:p>
          <a:p>
            <a:r>
              <a:rPr lang="cs-CZ" sz="1400" dirty="0">
                <a:solidFill>
                  <a:schemeClr val="tx1"/>
                </a:solidFill>
              </a:rPr>
              <a:t>191 povodí které zabírají plochu </a:t>
            </a:r>
            <a:br>
              <a:rPr lang="cs-CZ" sz="1400" dirty="0">
                <a:solidFill>
                  <a:schemeClr val="tx1"/>
                </a:solidFill>
              </a:rPr>
            </a:br>
            <a:r>
              <a:rPr lang="cs-CZ" sz="1400" dirty="0">
                <a:solidFill>
                  <a:schemeClr val="tx1"/>
                </a:solidFill>
              </a:rPr>
              <a:t>783 km</a:t>
            </a:r>
            <a:r>
              <a:rPr lang="cs-CZ" sz="1400" baseline="30000" dirty="0">
                <a:solidFill>
                  <a:schemeClr val="tx1"/>
                </a:solidFill>
              </a:rPr>
              <a:t>2</a:t>
            </a:r>
            <a:r>
              <a:rPr lang="cs-CZ" sz="1400" dirty="0">
                <a:solidFill>
                  <a:schemeClr val="tx1"/>
                </a:solidFill>
              </a:rPr>
              <a:t>., tedy 19 % plochy navrhovaných vodních útvarů. </a:t>
            </a:r>
            <a:endParaRPr lang="cs-CZ" sz="1400" b="1" i="1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endParaRPr lang="cs-CZ" sz="1400" b="1" i="1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endParaRPr lang="cs-CZ" sz="1400" b="1" i="1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endParaRPr lang="cs-CZ" sz="1400" b="1" i="1" dirty="0">
              <a:solidFill>
                <a:schemeClr val="tx1"/>
              </a:solidFill>
              <a:ea typeface="Calibri" panose="020F0502020204030204" pitchFamily="34" charset="0"/>
            </a:endParaRPr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C2FE0686-EBE0-49BF-B886-1798D9D84C93}"/>
              </a:ext>
            </a:extLst>
          </p:cNvPr>
          <p:cNvCxnSpPr>
            <a:cxnSpLocks/>
          </p:cNvCxnSpPr>
          <p:nvPr/>
        </p:nvCxnSpPr>
        <p:spPr>
          <a:xfrm>
            <a:off x="215776" y="1763613"/>
            <a:ext cx="973909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51640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2"/>
          <p:cNvGrpSpPr/>
          <p:nvPr/>
        </p:nvGrpSpPr>
        <p:grpSpPr>
          <a:xfrm>
            <a:off x="250825" y="44450"/>
            <a:ext cx="9621838" cy="423019"/>
            <a:chOff x="250825" y="44450"/>
            <a:chExt cx="9621838" cy="423019"/>
          </a:xfrm>
        </p:grpSpPr>
        <p:grpSp>
          <p:nvGrpSpPr>
            <p:cNvPr id="17412" name="Skupina 10"/>
            <p:cNvGrpSpPr>
              <a:grpSpLocks/>
            </p:cNvGrpSpPr>
            <p:nvPr/>
          </p:nvGrpSpPr>
          <p:grpSpPr bwMode="auto">
            <a:xfrm>
              <a:off x="250825" y="44450"/>
              <a:ext cx="9621838" cy="423019"/>
              <a:chOff x="251520" y="44624"/>
              <a:chExt cx="9621798" cy="423180"/>
            </a:xfrm>
          </p:grpSpPr>
          <p:sp>
            <p:nvSpPr>
              <p:cNvPr id="17415" name="Text Box 4"/>
              <p:cNvSpPr txBox="1">
                <a:spLocks noChangeArrowheads="1"/>
              </p:cNvSpPr>
              <p:nvPr/>
            </p:nvSpPr>
            <p:spPr bwMode="auto">
              <a:xfrm>
                <a:off x="1296091" y="107627"/>
                <a:ext cx="7669181" cy="2928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1pPr>
                <a:lvl2pPr marL="742950" indent="-285750"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2pPr>
                <a:lvl3pPr marL="1143000" indent="-228600"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3pPr>
                <a:lvl4pPr marL="1600200" indent="-228600"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4pPr>
                <a:lvl5pPr marL="2057400" indent="-228600"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5pPr>
                <a:lvl6pPr marL="2514600" indent="-228600" defTabSz="44767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6pPr>
                <a:lvl7pPr marL="2971800" indent="-228600" defTabSz="44767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7pPr>
                <a:lvl8pPr marL="3429000" indent="-228600" defTabSz="44767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8pPr>
                <a:lvl9pPr marL="3886200" indent="-228600" defTabSz="44767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9pPr>
              </a:lstStyle>
              <a:p>
                <a:r>
                  <a:rPr lang="cs-CZ" sz="1400" cap="all" dirty="0">
                    <a:solidFill>
                      <a:srgbClr val="1E1C11"/>
                    </a:solidFill>
                    <a:latin typeface="Tahoma" pitchFamily="34" charset="0"/>
                  </a:rPr>
                  <a:t>vodní nádrže 2017</a:t>
                </a:r>
                <a:endParaRPr lang="en-US" sz="1200" dirty="0">
                  <a:solidFill>
                    <a:srgbClr val="1E1C11"/>
                  </a:solidFill>
                  <a:latin typeface="Tahoma" pitchFamily="34" charset="0"/>
                </a:endParaRPr>
              </a:p>
            </p:txBody>
          </p:sp>
          <p:sp>
            <p:nvSpPr>
              <p:cNvPr id="17416" name="Line 5"/>
              <p:cNvSpPr>
                <a:spLocks noChangeShapeType="1"/>
              </p:cNvSpPr>
              <p:nvPr/>
            </p:nvSpPr>
            <p:spPr bwMode="auto">
              <a:xfrm>
                <a:off x="251520" y="467804"/>
                <a:ext cx="9621798" cy="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17417" name="Picture 9" descr="0_Lev_pruhledny_tm_modry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21" y="69626"/>
                <a:ext cx="433386" cy="3438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18" name="Obrázek 5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63750" y="44624"/>
                <a:ext cx="378411" cy="3819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" name="Obdélník 1"/>
            <p:cNvSpPr/>
            <p:nvPr/>
          </p:nvSpPr>
          <p:spPr>
            <a:xfrm>
              <a:off x="7848600" y="107429"/>
              <a:ext cx="2006255" cy="2927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49170">
                <a:defRPr/>
              </a:pPr>
              <a:r>
                <a:rPr lang="cs-CZ" sz="1400" dirty="0">
                  <a:solidFill>
                    <a:schemeClr val="bg2">
                      <a:lumMod val="10000"/>
                    </a:schemeClr>
                  </a:solidFill>
                  <a:latin typeface="Tahoma" pitchFamily="34" charset="0"/>
                </a:rPr>
                <a:t>josef.krasa@fsv.cvut.cz</a:t>
              </a:r>
            </a:p>
          </p:txBody>
        </p:sp>
      </p:grp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D90C7A6D-A2C4-4037-9C27-2FB029E44641}"/>
              </a:ext>
            </a:extLst>
          </p:cNvPr>
          <p:cNvSpPr txBox="1"/>
          <p:nvPr/>
        </p:nvSpPr>
        <p:spPr>
          <a:xfrm>
            <a:off x="575816" y="682673"/>
            <a:ext cx="7524627" cy="664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i="1" dirty="0">
                <a:solidFill>
                  <a:schemeClr val="tx1"/>
                </a:solidFill>
                <a:ea typeface="Calibri" panose="020F0502020204030204" pitchFamily="34" charset="0"/>
              </a:rPr>
              <a:t>Dílčí cíl</a:t>
            </a:r>
            <a:r>
              <a:rPr lang="cs-CZ" sz="2000" i="1" dirty="0">
                <a:solidFill>
                  <a:schemeClr val="tx1"/>
                </a:solidFill>
                <a:ea typeface="Calibri" panose="020F0502020204030204" pitchFamily="34" charset="0"/>
              </a:rPr>
              <a:t>: Kategorizovat </a:t>
            </a:r>
            <a:r>
              <a:rPr lang="cs-CZ" sz="2000" b="1" i="1" dirty="0">
                <a:solidFill>
                  <a:schemeClr val="tx1"/>
                </a:solidFill>
                <a:ea typeface="Calibri" panose="020F0502020204030204" pitchFamily="34" charset="0"/>
              </a:rPr>
              <a:t>zdrojové oblasti </a:t>
            </a:r>
            <a:r>
              <a:rPr lang="cs-CZ" sz="2000" i="1" dirty="0">
                <a:solidFill>
                  <a:schemeClr val="tx1"/>
                </a:solidFill>
                <a:ea typeface="Calibri" panose="020F0502020204030204" pitchFamily="34" charset="0"/>
              </a:rPr>
              <a:t>podle toho, jak zatěžují produkovaným znečištěním </a:t>
            </a:r>
            <a:r>
              <a:rPr lang="cs-CZ" sz="2000" b="1" i="1" dirty="0">
                <a:solidFill>
                  <a:schemeClr val="tx1"/>
                </a:solidFill>
                <a:ea typeface="Calibri" panose="020F0502020204030204" pitchFamily="34" charset="0"/>
              </a:rPr>
              <a:t>cílové útvary stojatých vod </a:t>
            </a:r>
            <a:endParaRPr lang="cs-CZ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65924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2"/>
          <p:cNvGrpSpPr/>
          <p:nvPr/>
        </p:nvGrpSpPr>
        <p:grpSpPr>
          <a:xfrm>
            <a:off x="250825" y="44450"/>
            <a:ext cx="9621838" cy="423019"/>
            <a:chOff x="250825" y="44450"/>
            <a:chExt cx="9621838" cy="423019"/>
          </a:xfrm>
        </p:grpSpPr>
        <p:grpSp>
          <p:nvGrpSpPr>
            <p:cNvPr id="17412" name="Skupina 10"/>
            <p:cNvGrpSpPr>
              <a:grpSpLocks/>
            </p:cNvGrpSpPr>
            <p:nvPr/>
          </p:nvGrpSpPr>
          <p:grpSpPr bwMode="auto">
            <a:xfrm>
              <a:off x="250825" y="44450"/>
              <a:ext cx="9621838" cy="423019"/>
              <a:chOff x="251520" y="44624"/>
              <a:chExt cx="9621798" cy="423180"/>
            </a:xfrm>
          </p:grpSpPr>
          <p:sp>
            <p:nvSpPr>
              <p:cNvPr id="17415" name="Text Box 4"/>
              <p:cNvSpPr txBox="1">
                <a:spLocks noChangeArrowheads="1"/>
              </p:cNvSpPr>
              <p:nvPr/>
            </p:nvSpPr>
            <p:spPr bwMode="auto">
              <a:xfrm>
                <a:off x="1296091" y="107627"/>
                <a:ext cx="7669181" cy="2928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1pPr>
                <a:lvl2pPr marL="742950" indent="-285750"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2pPr>
                <a:lvl3pPr marL="1143000" indent="-228600"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3pPr>
                <a:lvl4pPr marL="1600200" indent="-228600"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4pPr>
                <a:lvl5pPr marL="2057400" indent="-228600"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5pPr>
                <a:lvl6pPr marL="2514600" indent="-228600" defTabSz="44767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6pPr>
                <a:lvl7pPr marL="2971800" indent="-228600" defTabSz="44767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7pPr>
                <a:lvl8pPr marL="3429000" indent="-228600" defTabSz="44767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8pPr>
                <a:lvl9pPr marL="3886200" indent="-228600" defTabSz="44767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9pPr>
              </a:lstStyle>
              <a:p>
                <a:r>
                  <a:rPr lang="cs-CZ" sz="1400" cap="all" dirty="0">
                    <a:solidFill>
                      <a:srgbClr val="1E1C11"/>
                    </a:solidFill>
                    <a:latin typeface="Tahoma" pitchFamily="34" charset="0"/>
                  </a:rPr>
                  <a:t>vodní nádrže 2017</a:t>
                </a:r>
                <a:endParaRPr lang="en-US" sz="1200" dirty="0">
                  <a:solidFill>
                    <a:srgbClr val="1E1C11"/>
                  </a:solidFill>
                  <a:latin typeface="Tahoma" pitchFamily="34" charset="0"/>
                </a:endParaRPr>
              </a:p>
            </p:txBody>
          </p:sp>
          <p:sp>
            <p:nvSpPr>
              <p:cNvPr id="17416" name="Line 5"/>
              <p:cNvSpPr>
                <a:spLocks noChangeShapeType="1"/>
              </p:cNvSpPr>
              <p:nvPr/>
            </p:nvSpPr>
            <p:spPr bwMode="auto">
              <a:xfrm>
                <a:off x="251520" y="467804"/>
                <a:ext cx="9621798" cy="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17417" name="Picture 9" descr="0_Lev_pruhledny_tm_modry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21" y="69626"/>
                <a:ext cx="433386" cy="3438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18" name="Obrázek 5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63750" y="44624"/>
                <a:ext cx="378411" cy="3819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" name="Obdélník 1"/>
            <p:cNvSpPr/>
            <p:nvPr/>
          </p:nvSpPr>
          <p:spPr>
            <a:xfrm>
              <a:off x="7848600" y="107429"/>
              <a:ext cx="2006255" cy="2927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49170">
                <a:defRPr/>
              </a:pPr>
              <a:r>
                <a:rPr lang="cs-CZ" sz="1400" dirty="0">
                  <a:solidFill>
                    <a:schemeClr val="bg2">
                      <a:lumMod val="10000"/>
                    </a:schemeClr>
                  </a:solidFill>
                  <a:latin typeface="Tahoma" pitchFamily="34" charset="0"/>
                </a:rPr>
                <a:t>josef.krasa@fsv.cvut.cz</a:t>
              </a:r>
            </a:p>
          </p:txBody>
        </p:sp>
      </p:grp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D90C7A6D-A2C4-4037-9C27-2FB029E44641}"/>
              </a:ext>
            </a:extLst>
          </p:cNvPr>
          <p:cNvSpPr txBox="1"/>
          <p:nvPr/>
        </p:nvSpPr>
        <p:spPr>
          <a:xfrm>
            <a:off x="575816" y="682673"/>
            <a:ext cx="7524627" cy="664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i="1" dirty="0">
                <a:solidFill>
                  <a:schemeClr val="tx1"/>
                </a:solidFill>
                <a:ea typeface="Calibri" panose="020F0502020204030204" pitchFamily="34" charset="0"/>
              </a:rPr>
              <a:t>Dílčí cíl</a:t>
            </a:r>
            <a:r>
              <a:rPr lang="cs-CZ" sz="2000" i="1" dirty="0">
                <a:solidFill>
                  <a:schemeClr val="tx1"/>
                </a:solidFill>
                <a:ea typeface="Calibri" panose="020F0502020204030204" pitchFamily="34" charset="0"/>
              </a:rPr>
              <a:t>: Kategorizovat </a:t>
            </a:r>
            <a:r>
              <a:rPr lang="cs-CZ" sz="2000" b="1" i="1" dirty="0">
                <a:solidFill>
                  <a:schemeClr val="tx1"/>
                </a:solidFill>
                <a:ea typeface="Calibri" panose="020F0502020204030204" pitchFamily="34" charset="0"/>
              </a:rPr>
              <a:t>zdrojové oblasti </a:t>
            </a:r>
            <a:r>
              <a:rPr lang="cs-CZ" sz="2000" i="1" dirty="0">
                <a:solidFill>
                  <a:schemeClr val="tx1"/>
                </a:solidFill>
                <a:ea typeface="Calibri" panose="020F0502020204030204" pitchFamily="34" charset="0"/>
              </a:rPr>
              <a:t>podle toho, jak zatěžují produkovaným znečištěním </a:t>
            </a:r>
            <a:r>
              <a:rPr lang="cs-CZ" sz="2000" b="1" i="1" dirty="0">
                <a:solidFill>
                  <a:schemeClr val="tx1"/>
                </a:solidFill>
                <a:ea typeface="Calibri" panose="020F0502020204030204" pitchFamily="34" charset="0"/>
              </a:rPr>
              <a:t>cílové útvary stojatých vod </a:t>
            </a:r>
            <a:endParaRPr lang="cs-CZ" sz="2800" b="1" dirty="0">
              <a:solidFill>
                <a:schemeClr val="tx1"/>
              </a:solidFill>
            </a:endParaRP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A1620B4F-BC8A-4A48-BCD5-5CF269FBB178}"/>
              </a:ext>
            </a:extLst>
          </p:cNvPr>
          <p:cNvSpPr/>
          <p:nvPr/>
        </p:nvSpPr>
        <p:spPr>
          <a:xfrm>
            <a:off x="287784" y="1514315"/>
            <a:ext cx="2032929" cy="3213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u="sng" dirty="0">
                <a:solidFill>
                  <a:schemeClr val="tx1"/>
                </a:solidFill>
              </a:rPr>
              <a:t>35 vybraných nádrží</a:t>
            </a:r>
            <a:endParaRPr lang="en-US" sz="1600" u="sng" dirty="0">
              <a:solidFill>
                <a:schemeClr val="tx1"/>
              </a:solidFill>
            </a:endParaRPr>
          </a:p>
        </p:txBody>
      </p:sp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66B2DCA3-F109-4397-A03F-558F2BB41D7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44057" y="1817696"/>
          <a:ext cx="1503187" cy="56997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3187">
                  <a:extLst>
                    <a:ext uri="{9D8B030D-6E8A-4147-A177-3AD203B41FA5}">
                      <a16:colId xmlns:a16="http://schemas.microsoft.com/office/drawing/2014/main" val="187162838"/>
                    </a:ext>
                  </a:extLst>
                </a:gridCol>
              </a:tblGrid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v.n. České údolí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2899650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v.n. Nýrsko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4140572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v.n. Žlutice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102678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v.n. Lučina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6209923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Mariánské Lázně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7285582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v.n.Obecnice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0534110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v.n. Pilská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6695423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v.n.Láz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1076333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v.n.Klíčava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3289812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v.n. Orlík III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0505041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v.n. Slapy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8762843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Velké Dářko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4451832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v.n. Švihov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6435794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v.n.Staviště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2642284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Olšina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7887598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v.n. Lipno I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015591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v.n. Římov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1074906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Dehtář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0084344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Bezdrev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1005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v.n. Hněvkovice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875675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Kačležský ryb.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8086492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Staňkovský ryb.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7357061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Svět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6420746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Káňov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1998149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Rožmberk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7528127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Dvořiště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8136174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Záblatský ryb.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9856105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Horusický ryb.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8468112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Holná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8248189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v.n. Kořensko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8408799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v.n. Orlík I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5615770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v.n. Orlík II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2647307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Karhov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3837551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v. n. Husinec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0230989"/>
                  </a:ext>
                </a:extLst>
              </a:tr>
            </a:tbl>
          </a:graphicData>
        </a:graphic>
      </p:graphicFrame>
      <p:pic>
        <p:nvPicPr>
          <p:cNvPr id="21" name="Obrázek 20" descr="D:\02_Projekty\2016_PVL\AG_Pro_analyzy\export\etapa_G\01_Prehled_nadrzi_etapa_G.png">
            <a:extLst>
              <a:ext uri="{FF2B5EF4-FFF2-40B4-BE49-F238E27FC236}">
                <a16:creationId xmlns:a16="http://schemas.microsoft.com/office/drawing/2014/main" id="{66470E35-F5E0-4755-BE95-4DD75E4148B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" t="5857" r="774"/>
          <a:stretch/>
        </p:blipFill>
        <p:spPr bwMode="auto">
          <a:xfrm>
            <a:off x="1783646" y="1907629"/>
            <a:ext cx="8189748" cy="55446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643154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E03E729-E72A-466B-97AF-A21AAA3899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" y="1691605"/>
            <a:ext cx="10080625" cy="5832623"/>
          </a:xfrm>
          <a:prstGeom prst="rect">
            <a:avLst/>
          </a:prstGeom>
        </p:spPr>
      </p:pic>
      <p:grpSp>
        <p:nvGrpSpPr>
          <p:cNvPr id="3" name="Skupina 2"/>
          <p:cNvGrpSpPr/>
          <p:nvPr/>
        </p:nvGrpSpPr>
        <p:grpSpPr>
          <a:xfrm>
            <a:off x="250825" y="44450"/>
            <a:ext cx="9621838" cy="423019"/>
            <a:chOff x="250825" y="44450"/>
            <a:chExt cx="9621838" cy="423019"/>
          </a:xfrm>
        </p:grpSpPr>
        <p:grpSp>
          <p:nvGrpSpPr>
            <p:cNvPr id="17412" name="Skupina 10"/>
            <p:cNvGrpSpPr>
              <a:grpSpLocks/>
            </p:cNvGrpSpPr>
            <p:nvPr/>
          </p:nvGrpSpPr>
          <p:grpSpPr bwMode="auto">
            <a:xfrm>
              <a:off x="250825" y="44450"/>
              <a:ext cx="9621838" cy="423019"/>
              <a:chOff x="251520" y="44624"/>
              <a:chExt cx="9621798" cy="423180"/>
            </a:xfrm>
          </p:grpSpPr>
          <p:sp>
            <p:nvSpPr>
              <p:cNvPr id="17415" name="Text Box 4"/>
              <p:cNvSpPr txBox="1">
                <a:spLocks noChangeArrowheads="1"/>
              </p:cNvSpPr>
              <p:nvPr/>
            </p:nvSpPr>
            <p:spPr bwMode="auto">
              <a:xfrm>
                <a:off x="1296091" y="107627"/>
                <a:ext cx="7669181" cy="2928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1pPr>
                <a:lvl2pPr marL="742950" indent="-285750"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2pPr>
                <a:lvl3pPr marL="1143000" indent="-228600"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3pPr>
                <a:lvl4pPr marL="1600200" indent="-228600"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4pPr>
                <a:lvl5pPr marL="2057400" indent="-228600"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5pPr>
                <a:lvl6pPr marL="2514600" indent="-228600" defTabSz="44767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6pPr>
                <a:lvl7pPr marL="2971800" indent="-228600" defTabSz="44767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7pPr>
                <a:lvl8pPr marL="3429000" indent="-228600" defTabSz="44767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8pPr>
                <a:lvl9pPr marL="3886200" indent="-228600" defTabSz="44767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9pPr>
              </a:lstStyle>
              <a:p>
                <a:r>
                  <a:rPr lang="cs-CZ" sz="1400" cap="all" dirty="0">
                    <a:solidFill>
                      <a:srgbClr val="1E1C11"/>
                    </a:solidFill>
                    <a:latin typeface="Tahoma" pitchFamily="34" charset="0"/>
                  </a:rPr>
                  <a:t>vodní nádrže 2017</a:t>
                </a:r>
                <a:endParaRPr lang="en-US" sz="1200" dirty="0">
                  <a:solidFill>
                    <a:srgbClr val="1E1C11"/>
                  </a:solidFill>
                  <a:latin typeface="Tahoma" pitchFamily="34" charset="0"/>
                </a:endParaRPr>
              </a:p>
            </p:txBody>
          </p:sp>
          <p:sp>
            <p:nvSpPr>
              <p:cNvPr id="17416" name="Line 5"/>
              <p:cNvSpPr>
                <a:spLocks noChangeShapeType="1"/>
              </p:cNvSpPr>
              <p:nvPr/>
            </p:nvSpPr>
            <p:spPr bwMode="auto">
              <a:xfrm>
                <a:off x="251520" y="467804"/>
                <a:ext cx="9621798" cy="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17417" name="Picture 9" descr="0_Lev_pruhledny_tm_modry3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21" y="69626"/>
                <a:ext cx="433386" cy="3438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18" name="Obrázek 5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63750" y="44624"/>
                <a:ext cx="378411" cy="3819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" name="Obdélník 1"/>
            <p:cNvSpPr/>
            <p:nvPr/>
          </p:nvSpPr>
          <p:spPr>
            <a:xfrm>
              <a:off x="7848600" y="107429"/>
              <a:ext cx="2006255" cy="2927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49170">
                <a:defRPr/>
              </a:pPr>
              <a:r>
                <a:rPr lang="cs-CZ" sz="1400" dirty="0">
                  <a:solidFill>
                    <a:schemeClr val="bg2">
                      <a:lumMod val="10000"/>
                    </a:schemeClr>
                  </a:solidFill>
                  <a:latin typeface="Tahoma" pitchFamily="34" charset="0"/>
                </a:rPr>
                <a:t>josef.krasa@fsv.cvut.cz</a:t>
              </a:r>
            </a:p>
          </p:txBody>
        </p:sp>
      </p:grp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D90C7A6D-A2C4-4037-9C27-2FB029E44641}"/>
              </a:ext>
            </a:extLst>
          </p:cNvPr>
          <p:cNvSpPr txBox="1"/>
          <p:nvPr/>
        </p:nvSpPr>
        <p:spPr>
          <a:xfrm>
            <a:off x="575816" y="682673"/>
            <a:ext cx="7524627" cy="664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i="1" dirty="0">
                <a:solidFill>
                  <a:schemeClr val="tx1"/>
                </a:solidFill>
                <a:ea typeface="Calibri" panose="020F0502020204030204" pitchFamily="34" charset="0"/>
              </a:rPr>
              <a:t>Dílčí cíl</a:t>
            </a:r>
            <a:r>
              <a:rPr lang="cs-CZ" sz="2000" i="1" dirty="0">
                <a:solidFill>
                  <a:schemeClr val="tx1"/>
                </a:solidFill>
                <a:ea typeface="Calibri" panose="020F0502020204030204" pitchFamily="34" charset="0"/>
              </a:rPr>
              <a:t>: Kategorizovat </a:t>
            </a:r>
            <a:r>
              <a:rPr lang="cs-CZ" sz="2000" b="1" i="1" dirty="0">
                <a:solidFill>
                  <a:schemeClr val="tx1"/>
                </a:solidFill>
                <a:ea typeface="Calibri" panose="020F0502020204030204" pitchFamily="34" charset="0"/>
              </a:rPr>
              <a:t>zdrojové oblasti </a:t>
            </a:r>
            <a:r>
              <a:rPr lang="cs-CZ" sz="2000" i="1" dirty="0">
                <a:solidFill>
                  <a:schemeClr val="tx1"/>
                </a:solidFill>
                <a:ea typeface="Calibri" panose="020F0502020204030204" pitchFamily="34" charset="0"/>
              </a:rPr>
              <a:t>podle toho, jak zatěžují produkovaným znečištěním </a:t>
            </a:r>
            <a:r>
              <a:rPr lang="cs-CZ" sz="2000" b="1" i="1" dirty="0">
                <a:solidFill>
                  <a:schemeClr val="tx1"/>
                </a:solidFill>
                <a:ea typeface="Calibri" panose="020F0502020204030204" pitchFamily="34" charset="0"/>
              </a:rPr>
              <a:t>cílové útvary stojatých vod </a:t>
            </a:r>
            <a:endParaRPr lang="cs-CZ" sz="2800" b="1" dirty="0">
              <a:solidFill>
                <a:schemeClr val="tx1"/>
              </a:solidFill>
            </a:endParaRP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E34B40F5-2B2E-4CF4-8E7E-81B92826F079}"/>
              </a:ext>
            </a:extLst>
          </p:cNvPr>
          <p:cNvSpPr/>
          <p:nvPr/>
        </p:nvSpPr>
        <p:spPr>
          <a:xfrm>
            <a:off x="708150" y="1394306"/>
            <a:ext cx="6624736" cy="378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cs-CZ" sz="2000" dirty="0">
                <a:solidFill>
                  <a:schemeClr val="tx1"/>
                </a:solidFill>
              </a:rPr>
              <a:t>Zaplnění zásobního objemu každé jednotlivé nádrže</a:t>
            </a:r>
          </a:p>
        </p:txBody>
      </p:sp>
    </p:spTree>
    <p:extLst>
      <p:ext uri="{BB962C8B-B14F-4D97-AF65-F5344CB8AC3E}">
        <p14:creationId xmlns:p14="http://schemas.microsoft.com/office/powerpoint/2010/main" val="336600735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2"/>
          <p:cNvGrpSpPr/>
          <p:nvPr/>
        </p:nvGrpSpPr>
        <p:grpSpPr>
          <a:xfrm>
            <a:off x="250825" y="44450"/>
            <a:ext cx="9621838" cy="423019"/>
            <a:chOff x="250825" y="44450"/>
            <a:chExt cx="9621838" cy="423019"/>
          </a:xfrm>
        </p:grpSpPr>
        <p:grpSp>
          <p:nvGrpSpPr>
            <p:cNvPr id="17412" name="Skupina 10"/>
            <p:cNvGrpSpPr>
              <a:grpSpLocks/>
            </p:cNvGrpSpPr>
            <p:nvPr/>
          </p:nvGrpSpPr>
          <p:grpSpPr bwMode="auto">
            <a:xfrm>
              <a:off x="250825" y="44450"/>
              <a:ext cx="9621838" cy="423019"/>
              <a:chOff x="251520" y="44624"/>
              <a:chExt cx="9621798" cy="423180"/>
            </a:xfrm>
          </p:grpSpPr>
          <p:sp>
            <p:nvSpPr>
              <p:cNvPr id="17415" name="Text Box 4"/>
              <p:cNvSpPr txBox="1">
                <a:spLocks noChangeArrowheads="1"/>
              </p:cNvSpPr>
              <p:nvPr/>
            </p:nvSpPr>
            <p:spPr bwMode="auto">
              <a:xfrm>
                <a:off x="1296091" y="107627"/>
                <a:ext cx="7669181" cy="2928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1pPr>
                <a:lvl2pPr marL="742950" indent="-285750"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2pPr>
                <a:lvl3pPr marL="1143000" indent="-228600"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3pPr>
                <a:lvl4pPr marL="1600200" indent="-228600"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4pPr>
                <a:lvl5pPr marL="2057400" indent="-228600"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5pPr>
                <a:lvl6pPr marL="2514600" indent="-228600" defTabSz="44767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6pPr>
                <a:lvl7pPr marL="2971800" indent="-228600" defTabSz="44767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7pPr>
                <a:lvl8pPr marL="3429000" indent="-228600" defTabSz="44767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8pPr>
                <a:lvl9pPr marL="3886200" indent="-228600" defTabSz="44767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9pPr>
              </a:lstStyle>
              <a:p>
                <a:r>
                  <a:rPr lang="cs-CZ" sz="1400" cap="all" dirty="0">
                    <a:solidFill>
                      <a:srgbClr val="1E1C11"/>
                    </a:solidFill>
                    <a:latin typeface="Tahoma" pitchFamily="34" charset="0"/>
                  </a:rPr>
                  <a:t>vodní nádrže 2017</a:t>
                </a:r>
                <a:endParaRPr lang="en-US" sz="1200" dirty="0">
                  <a:solidFill>
                    <a:srgbClr val="1E1C11"/>
                  </a:solidFill>
                  <a:latin typeface="Tahoma" pitchFamily="34" charset="0"/>
                </a:endParaRPr>
              </a:p>
            </p:txBody>
          </p:sp>
          <p:sp>
            <p:nvSpPr>
              <p:cNvPr id="17416" name="Line 5"/>
              <p:cNvSpPr>
                <a:spLocks noChangeShapeType="1"/>
              </p:cNvSpPr>
              <p:nvPr/>
            </p:nvSpPr>
            <p:spPr bwMode="auto">
              <a:xfrm>
                <a:off x="251520" y="467804"/>
                <a:ext cx="9621798" cy="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17417" name="Picture 9" descr="0_Lev_pruhledny_tm_modry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21" y="69626"/>
                <a:ext cx="433386" cy="3438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18" name="Obrázek 5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63750" y="44624"/>
                <a:ext cx="378411" cy="3819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" name="Obdélník 1"/>
            <p:cNvSpPr/>
            <p:nvPr/>
          </p:nvSpPr>
          <p:spPr>
            <a:xfrm>
              <a:off x="7848600" y="107429"/>
              <a:ext cx="2006255" cy="2927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49170">
                <a:defRPr/>
              </a:pPr>
              <a:r>
                <a:rPr lang="cs-CZ" sz="1400" dirty="0">
                  <a:solidFill>
                    <a:schemeClr val="bg2">
                      <a:lumMod val="10000"/>
                    </a:schemeClr>
                  </a:solidFill>
                  <a:latin typeface="Tahoma" pitchFamily="34" charset="0"/>
                </a:rPr>
                <a:t>josef.krasa@fsv.cvut.cz</a:t>
              </a:r>
            </a:p>
          </p:txBody>
        </p:sp>
      </p:grp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D90C7A6D-A2C4-4037-9C27-2FB029E44641}"/>
              </a:ext>
            </a:extLst>
          </p:cNvPr>
          <p:cNvSpPr txBox="1"/>
          <p:nvPr/>
        </p:nvSpPr>
        <p:spPr>
          <a:xfrm>
            <a:off x="575816" y="682673"/>
            <a:ext cx="7524627" cy="664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i="1" dirty="0">
                <a:solidFill>
                  <a:schemeClr val="tx1"/>
                </a:solidFill>
                <a:ea typeface="Calibri" panose="020F0502020204030204" pitchFamily="34" charset="0"/>
              </a:rPr>
              <a:t>Dílčí cíl</a:t>
            </a:r>
            <a:r>
              <a:rPr lang="cs-CZ" sz="2000" i="1" dirty="0">
                <a:solidFill>
                  <a:schemeClr val="tx1"/>
                </a:solidFill>
                <a:ea typeface="Calibri" panose="020F0502020204030204" pitchFamily="34" charset="0"/>
              </a:rPr>
              <a:t>: Kategorizovat </a:t>
            </a:r>
            <a:r>
              <a:rPr lang="cs-CZ" sz="2000" b="1" i="1" dirty="0">
                <a:solidFill>
                  <a:schemeClr val="tx1"/>
                </a:solidFill>
                <a:ea typeface="Calibri" panose="020F0502020204030204" pitchFamily="34" charset="0"/>
              </a:rPr>
              <a:t>zdrojové oblasti </a:t>
            </a:r>
            <a:r>
              <a:rPr lang="cs-CZ" sz="2000" i="1" dirty="0">
                <a:solidFill>
                  <a:schemeClr val="tx1"/>
                </a:solidFill>
                <a:ea typeface="Calibri" panose="020F0502020204030204" pitchFamily="34" charset="0"/>
              </a:rPr>
              <a:t>podle toho, jak zatěžují produkovaným znečištěním </a:t>
            </a:r>
            <a:r>
              <a:rPr lang="cs-CZ" sz="2000" b="1" i="1" dirty="0">
                <a:solidFill>
                  <a:schemeClr val="tx1"/>
                </a:solidFill>
                <a:ea typeface="Calibri" panose="020F0502020204030204" pitchFamily="34" charset="0"/>
              </a:rPr>
              <a:t>cílové útvary stojatých vod </a:t>
            </a:r>
            <a:endParaRPr lang="cs-CZ" sz="2800" b="1" dirty="0">
              <a:solidFill>
                <a:schemeClr val="tx1"/>
              </a:solidFill>
            </a:endParaRPr>
          </a:p>
        </p:txBody>
      </p:sp>
      <p:pic>
        <p:nvPicPr>
          <p:cNvPr id="15" name="Picture 2" descr="05_Detail_nadrz_Staviste_var_2">
            <a:extLst>
              <a:ext uri="{FF2B5EF4-FFF2-40B4-BE49-F238E27FC236}">
                <a16:creationId xmlns:a16="http://schemas.microsoft.com/office/drawing/2014/main" id="{170953FE-8C37-488B-B020-5091F9232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920" y="1508982"/>
            <a:ext cx="8342934" cy="5890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644401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2"/>
          <p:cNvGrpSpPr/>
          <p:nvPr/>
        </p:nvGrpSpPr>
        <p:grpSpPr>
          <a:xfrm>
            <a:off x="250825" y="44450"/>
            <a:ext cx="9621838" cy="423019"/>
            <a:chOff x="250825" y="44450"/>
            <a:chExt cx="9621838" cy="423019"/>
          </a:xfrm>
        </p:grpSpPr>
        <p:grpSp>
          <p:nvGrpSpPr>
            <p:cNvPr id="17412" name="Skupina 10"/>
            <p:cNvGrpSpPr>
              <a:grpSpLocks/>
            </p:cNvGrpSpPr>
            <p:nvPr/>
          </p:nvGrpSpPr>
          <p:grpSpPr bwMode="auto">
            <a:xfrm>
              <a:off x="250825" y="44450"/>
              <a:ext cx="9621838" cy="423019"/>
              <a:chOff x="251520" y="44624"/>
              <a:chExt cx="9621798" cy="423180"/>
            </a:xfrm>
          </p:grpSpPr>
          <p:sp>
            <p:nvSpPr>
              <p:cNvPr id="17415" name="Text Box 4"/>
              <p:cNvSpPr txBox="1">
                <a:spLocks noChangeArrowheads="1"/>
              </p:cNvSpPr>
              <p:nvPr/>
            </p:nvSpPr>
            <p:spPr bwMode="auto">
              <a:xfrm>
                <a:off x="1296091" y="107627"/>
                <a:ext cx="7669181" cy="2928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1pPr>
                <a:lvl2pPr marL="742950" indent="-285750"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2pPr>
                <a:lvl3pPr marL="1143000" indent="-228600"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3pPr>
                <a:lvl4pPr marL="1600200" indent="-228600"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4pPr>
                <a:lvl5pPr marL="2057400" indent="-228600"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5pPr>
                <a:lvl6pPr marL="2514600" indent="-228600" defTabSz="44767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6pPr>
                <a:lvl7pPr marL="2971800" indent="-228600" defTabSz="44767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7pPr>
                <a:lvl8pPr marL="3429000" indent="-228600" defTabSz="44767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8pPr>
                <a:lvl9pPr marL="3886200" indent="-228600" defTabSz="44767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9pPr>
              </a:lstStyle>
              <a:p>
                <a:r>
                  <a:rPr lang="cs-CZ" sz="1400" cap="all" dirty="0">
                    <a:solidFill>
                      <a:srgbClr val="1E1C11"/>
                    </a:solidFill>
                    <a:latin typeface="Tahoma" pitchFamily="34" charset="0"/>
                  </a:rPr>
                  <a:t>vodní nádrže 2017</a:t>
                </a:r>
                <a:endParaRPr lang="en-US" sz="1200" dirty="0">
                  <a:solidFill>
                    <a:srgbClr val="1E1C11"/>
                  </a:solidFill>
                  <a:latin typeface="Tahoma" pitchFamily="34" charset="0"/>
                </a:endParaRPr>
              </a:p>
            </p:txBody>
          </p:sp>
          <p:sp>
            <p:nvSpPr>
              <p:cNvPr id="17416" name="Line 5"/>
              <p:cNvSpPr>
                <a:spLocks noChangeShapeType="1"/>
              </p:cNvSpPr>
              <p:nvPr/>
            </p:nvSpPr>
            <p:spPr bwMode="auto">
              <a:xfrm>
                <a:off x="251520" y="467804"/>
                <a:ext cx="9621798" cy="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17417" name="Picture 9" descr="0_Lev_pruhledny_tm_modry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21" y="69626"/>
                <a:ext cx="433386" cy="3438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18" name="Obrázek 5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63750" y="44624"/>
                <a:ext cx="378411" cy="3819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" name="Obdélník 1"/>
            <p:cNvSpPr/>
            <p:nvPr/>
          </p:nvSpPr>
          <p:spPr>
            <a:xfrm>
              <a:off x="7848600" y="107429"/>
              <a:ext cx="2006255" cy="2927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49170">
                <a:defRPr/>
              </a:pPr>
              <a:r>
                <a:rPr lang="cs-CZ" sz="1400" dirty="0">
                  <a:solidFill>
                    <a:schemeClr val="bg2">
                      <a:lumMod val="10000"/>
                    </a:schemeClr>
                  </a:solidFill>
                  <a:latin typeface="Tahoma" pitchFamily="34" charset="0"/>
                </a:rPr>
                <a:t>josef.krasa@fsv.cvut.cz</a:t>
              </a:r>
            </a:p>
          </p:txBody>
        </p:sp>
      </p:grp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D90C7A6D-A2C4-4037-9C27-2FB029E44641}"/>
              </a:ext>
            </a:extLst>
          </p:cNvPr>
          <p:cNvSpPr txBox="1"/>
          <p:nvPr/>
        </p:nvSpPr>
        <p:spPr>
          <a:xfrm>
            <a:off x="575816" y="682673"/>
            <a:ext cx="7524627" cy="664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i="1" dirty="0">
                <a:solidFill>
                  <a:schemeClr val="bg1">
                    <a:lumMod val="65000"/>
                  </a:schemeClr>
                </a:solidFill>
                <a:ea typeface="Calibri" panose="020F0502020204030204" pitchFamily="34" charset="0"/>
              </a:rPr>
              <a:t>Dílčí cíl</a:t>
            </a:r>
            <a:r>
              <a:rPr lang="cs-CZ" sz="2000" i="1" dirty="0">
                <a:solidFill>
                  <a:schemeClr val="bg1">
                    <a:lumMod val="65000"/>
                  </a:schemeClr>
                </a:solidFill>
                <a:ea typeface="Calibri" panose="020F0502020204030204" pitchFamily="34" charset="0"/>
              </a:rPr>
              <a:t>: Kategorizovat </a:t>
            </a:r>
            <a:r>
              <a:rPr lang="cs-CZ" sz="2000" b="1" i="1" dirty="0">
                <a:solidFill>
                  <a:schemeClr val="bg1">
                    <a:lumMod val="65000"/>
                  </a:schemeClr>
                </a:solidFill>
                <a:ea typeface="Calibri" panose="020F0502020204030204" pitchFamily="34" charset="0"/>
              </a:rPr>
              <a:t>zdrojové oblasti </a:t>
            </a:r>
            <a:r>
              <a:rPr lang="cs-CZ" sz="2000" i="1" dirty="0">
                <a:solidFill>
                  <a:schemeClr val="bg1">
                    <a:lumMod val="65000"/>
                  </a:schemeClr>
                </a:solidFill>
                <a:ea typeface="Calibri" panose="020F0502020204030204" pitchFamily="34" charset="0"/>
              </a:rPr>
              <a:t>podle toho, jak zatěžují produkovaným znečištěním </a:t>
            </a:r>
            <a:r>
              <a:rPr lang="cs-CZ" sz="2000" b="1" i="1" dirty="0">
                <a:solidFill>
                  <a:schemeClr val="bg1">
                    <a:lumMod val="65000"/>
                  </a:schemeClr>
                </a:solidFill>
                <a:ea typeface="Calibri" panose="020F0502020204030204" pitchFamily="34" charset="0"/>
              </a:rPr>
              <a:t>cílové útvary stojatých vod </a:t>
            </a:r>
            <a:endParaRPr lang="cs-CZ" sz="28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A1620B4F-BC8A-4A48-BCD5-5CF269FBB178}"/>
              </a:ext>
            </a:extLst>
          </p:cNvPr>
          <p:cNvSpPr/>
          <p:nvPr/>
        </p:nvSpPr>
        <p:spPr>
          <a:xfrm>
            <a:off x="287784" y="1514315"/>
            <a:ext cx="2032929" cy="3213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u="sng" dirty="0">
                <a:solidFill>
                  <a:schemeClr val="tx1"/>
                </a:solidFill>
              </a:rPr>
              <a:t>35 vybraných nádrží</a:t>
            </a:r>
            <a:endParaRPr lang="en-US" sz="1600" u="sng" dirty="0">
              <a:solidFill>
                <a:schemeClr val="tx1"/>
              </a:solidFill>
            </a:endParaRPr>
          </a:p>
        </p:txBody>
      </p:sp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66B2DCA3-F109-4397-A03F-558F2BB41D76}"/>
              </a:ext>
            </a:extLst>
          </p:cNvPr>
          <p:cNvGraphicFramePr>
            <a:graphicFrameLocks noGrp="1"/>
          </p:cNvGraphicFramePr>
          <p:nvPr/>
        </p:nvGraphicFramePr>
        <p:xfrm>
          <a:off x="644057" y="1817696"/>
          <a:ext cx="1503187" cy="56997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3187">
                  <a:extLst>
                    <a:ext uri="{9D8B030D-6E8A-4147-A177-3AD203B41FA5}">
                      <a16:colId xmlns:a16="http://schemas.microsoft.com/office/drawing/2014/main" val="187162838"/>
                    </a:ext>
                  </a:extLst>
                </a:gridCol>
              </a:tblGrid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v.n. České údolí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2899650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v.n. Nýrsko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4140572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v.n. Žlutice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102678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v.n. Lučina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6209923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Mariánské Lázně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7285582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v.n.Obecnice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0534110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v.n. Pilská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6695423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v.n.Láz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1076333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v.n.Klíčava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3289812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v.n. Orlík III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0505041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v.n. Slapy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8762843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Velké Dářko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4451832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v.n. Švihov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6435794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v.n.Staviště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2642284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Olšina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7887598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v.n. Lipno I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015591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v.n. Římov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1074906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Dehtář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0084344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Bezdrev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1005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v.n. Hněvkovice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875675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Kačležský ryb.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8086492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Staňkovský ryb.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7357061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Svět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6420746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Káňov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1998149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Rožmberk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7528127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Dvořiště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8136174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Záblatský ryb.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9856105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Horusický ryb.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8468112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Holná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8248189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v.n. Kořensko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8408799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v.n. Orlík I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5615770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v.n. Orlík II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2647307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Karhov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3837551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v. n. Husinec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0230989"/>
                  </a:ext>
                </a:extLst>
              </a:tr>
            </a:tbl>
          </a:graphicData>
        </a:graphic>
      </p:graphicFrame>
      <p:pic>
        <p:nvPicPr>
          <p:cNvPr id="16" name="Obrázek 15" descr="D:\02_Projekty\2016_PVL\AG_Pro_analyzy\export\etapa_G\01_Prehled_nadrzi_etapa_G.png">
            <a:extLst>
              <a:ext uri="{FF2B5EF4-FFF2-40B4-BE49-F238E27FC236}">
                <a16:creationId xmlns:a16="http://schemas.microsoft.com/office/drawing/2014/main" id="{B19ECF83-9E02-4D19-A532-6A57520CE1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" t="5857" r="774"/>
          <a:stretch/>
        </p:blipFill>
        <p:spPr bwMode="auto">
          <a:xfrm>
            <a:off x="1783646" y="1907629"/>
            <a:ext cx="8189748" cy="55446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832033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2"/>
          <p:cNvGrpSpPr/>
          <p:nvPr/>
        </p:nvGrpSpPr>
        <p:grpSpPr>
          <a:xfrm>
            <a:off x="250825" y="44450"/>
            <a:ext cx="9621838" cy="423019"/>
            <a:chOff x="250825" y="44450"/>
            <a:chExt cx="9621838" cy="423019"/>
          </a:xfrm>
        </p:grpSpPr>
        <p:grpSp>
          <p:nvGrpSpPr>
            <p:cNvPr id="17412" name="Skupina 10"/>
            <p:cNvGrpSpPr>
              <a:grpSpLocks/>
            </p:cNvGrpSpPr>
            <p:nvPr/>
          </p:nvGrpSpPr>
          <p:grpSpPr bwMode="auto">
            <a:xfrm>
              <a:off x="250825" y="44450"/>
              <a:ext cx="9621838" cy="423019"/>
              <a:chOff x="251520" y="44624"/>
              <a:chExt cx="9621798" cy="423180"/>
            </a:xfrm>
          </p:grpSpPr>
          <p:sp>
            <p:nvSpPr>
              <p:cNvPr id="17415" name="Text Box 4"/>
              <p:cNvSpPr txBox="1">
                <a:spLocks noChangeArrowheads="1"/>
              </p:cNvSpPr>
              <p:nvPr/>
            </p:nvSpPr>
            <p:spPr bwMode="auto">
              <a:xfrm>
                <a:off x="1296091" y="107627"/>
                <a:ext cx="7669181" cy="2928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1pPr>
                <a:lvl2pPr marL="742950" indent="-285750"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2pPr>
                <a:lvl3pPr marL="1143000" indent="-228600"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3pPr>
                <a:lvl4pPr marL="1600200" indent="-228600"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4pPr>
                <a:lvl5pPr marL="2057400" indent="-228600"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5pPr>
                <a:lvl6pPr marL="2514600" indent="-228600" defTabSz="44767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6pPr>
                <a:lvl7pPr marL="2971800" indent="-228600" defTabSz="44767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7pPr>
                <a:lvl8pPr marL="3429000" indent="-228600" defTabSz="44767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8pPr>
                <a:lvl9pPr marL="3886200" indent="-228600" defTabSz="44767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9pPr>
              </a:lstStyle>
              <a:p>
                <a:r>
                  <a:rPr lang="cs-CZ" sz="1400" cap="all" dirty="0">
                    <a:solidFill>
                      <a:srgbClr val="1E1C11"/>
                    </a:solidFill>
                    <a:latin typeface="Tahoma" pitchFamily="34" charset="0"/>
                  </a:rPr>
                  <a:t>vodní nádrže 2017</a:t>
                </a:r>
                <a:endParaRPr lang="en-US" sz="1200" dirty="0">
                  <a:solidFill>
                    <a:srgbClr val="1E1C11"/>
                  </a:solidFill>
                  <a:latin typeface="Tahoma" pitchFamily="34" charset="0"/>
                </a:endParaRPr>
              </a:p>
            </p:txBody>
          </p:sp>
          <p:sp>
            <p:nvSpPr>
              <p:cNvPr id="17416" name="Line 5"/>
              <p:cNvSpPr>
                <a:spLocks noChangeShapeType="1"/>
              </p:cNvSpPr>
              <p:nvPr/>
            </p:nvSpPr>
            <p:spPr bwMode="auto">
              <a:xfrm>
                <a:off x="251520" y="467804"/>
                <a:ext cx="9621798" cy="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17417" name="Picture 9" descr="0_Lev_pruhledny_tm_modry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21" y="69626"/>
                <a:ext cx="433386" cy="3438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18" name="Obrázek 5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63750" y="44624"/>
                <a:ext cx="378411" cy="3819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" name="Obdélník 1"/>
            <p:cNvSpPr/>
            <p:nvPr/>
          </p:nvSpPr>
          <p:spPr>
            <a:xfrm>
              <a:off x="7848600" y="107429"/>
              <a:ext cx="2006255" cy="2927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49170">
                <a:defRPr/>
              </a:pPr>
              <a:r>
                <a:rPr lang="cs-CZ" sz="1400" dirty="0">
                  <a:solidFill>
                    <a:schemeClr val="bg2">
                      <a:lumMod val="10000"/>
                    </a:schemeClr>
                  </a:solidFill>
                  <a:latin typeface="Tahoma" pitchFamily="34" charset="0"/>
                </a:rPr>
                <a:t>josef.krasa@fsv.cvut.cz</a:t>
              </a:r>
            </a:p>
          </p:txBody>
        </p:sp>
      </p:grp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D90C7A6D-A2C4-4037-9C27-2FB029E44641}"/>
              </a:ext>
            </a:extLst>
          </p:cNvPr>
          <p:cNvSpPr txBox="1"/>
          <p:nvPr/>
        </p:nvSpPr>
        <p:spPr>
          <a:xfrm>
            <a:off x="575816" y="682673"/>
            <a:ext cx="7524627" cy="664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i="1" dirty="0">
                <a:solidFill>
                  <a:schemeClr val="bg1">
                    <a:lumMod val="65000"/>
                  </a:schemeClr>
                </a:solidFill>
                <a:ea typeface="Calibri" panose="020F0502020204030204" pitchFamily="34" charset="0"/>
              </a:rPr>
              <a:t>Dílčí cíl</a:t>
            </a:r>
            <a:r>
              <a:rPr lang="cs-CZ" sz="2000" i="1" dirty="0">
                <a:solidFill>
                  <a:schemeClr val="bg1">
                    <a:lumMod val="65000"/>
                  </a:schemeClr>
                </a:solidFill>
                <a:ea typeface="Calibri" panose="020F0502020204030204" pitchFamily="34" charset="0"/>
              </a:rPr>
              <a:t>: Kategorizovat </a:t>
            </a:r>
            <a:r>
              <a:rPr lang="cs-CZ" sz="2000" b="1" i="1" dirty="0">
                <a:solidFill>
                  <a:schemeClr val="bg1">
                    <a:lumMod val="65000"/>
                  </a:schemeClr>
                </a:solidFill>
                <a:ea typeface="Calibri" panose="020F0502020204030204" pitchFamily="34" charset="0"/>
              </a:rPr>
              <a:t>zdrojové oblasti </a:t>
            </a:r>
            <a:r>
              <a:rPr lang="cs-CZ" sz="2000" i="1" dirty="0">
                <a:solidFill>
                  <a:schemeClr val="bg1">
                    <a:lumMod val="65000"/>
                  </a:schemeClr>
                </a:solidFill>
                <a:ea typeface="Calibri" panose="020F0502020204030204" pitchFamily="34" charset="0"/>
              </a:rPr>
              <a:t>podle toho, jak zatěžují produkovaným znečištěním </a:t>
            </a:r>
            <a:r>
              <a:rPr lang="cs-CZ" sz="2000" b="1" i="1" dirty="0">
                <a:solidFill>
                  <a:schemeClr val="bg1">
                    <a:lumMod val="65000"/>
                  </a:schemeClr>
                </a:solidFill>
                <a:ea typeface="Calibri" panose="020F0502020204030204" pitchFamily="34" charset="0"/>
              </a:rPr>
              <a:t>cílové útvary stojatých vod </a:t>
            </a:r>
            <a:endParaRPr lang="cs-CZ" sz="28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66B2DCA3-F109-4397-A03F-558F2BB41D76}"/>
              </a:ext>
            </a:extLst>
          </p:cNvPr>
          <p:cNvGraphicFramePr>
            <a:graphicFrameLocks noGrp="1"/>
          </p:cNvGraphicFramePr>
          <p:nvPr/>
        </p:nvGraphicFramePr>
        <p:xfrm>
          <a:off x="644057" y="1817696"/>
          <a:ext cx="1503187" cy="56997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3187">
                  <a:extLst>
                    <a:ext uri="{9D8B030D-6E8A-4147-A177-3AD203B41FA5}">
                      <a16:colId xmlns:a16="http://schemas.microsoft.com/office/drawing/2014/main" val="187162838"/>
                    </a:ext>
                  </a:extLst>
                </a:gridCol>
              </a:tblGrid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v.n. České údolí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2899650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v.n. Nýrsko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4140572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v.n. Žlutice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102678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v.n. Lučina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6209923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Mariánské Lázně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7285582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v.n.Obecnice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0534110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v.n. Pilská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6695423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v.n.Láz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1076333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v.n.Klíčava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3289812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v.n. Orlík III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0505041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v.n. Slapy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8762843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Velké Dářko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4451832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v.n. Švihov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6435794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v.n.Staviště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2642284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Olšina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7887598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v.n. Lipno I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015591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v.n. Římov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1074906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Dehtář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0084344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Bezdrev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1005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v.n. Hněvkovice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875675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Kačležský ryb.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8086492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Staňkovský ryb.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7357061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Svět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6420746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Káňov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1998149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Rožmberk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7528127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Dvořiště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8136174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Záblatský ryb.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9856105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Horusický ryb.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8468112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Holná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8248189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v.n. Kořensko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8408799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v.n. Orlík I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5615770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v.n. Orlík II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2647307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Karhov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3837551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v. n. Husinec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0230989"/>
                  </a:ext>
                </a:extLst>
              </a:tr>
            </a:tbl>
          </a:graphicData>
        </a:graphic>
      </p:graphicFrame>
      <p:pic>
        <p:nvPicPr>
          <p:cNvPr id="20" name="Picture 2" descr="04_Redukční_koeficienty">
            <a:extLst>
              <a:ext uri="{FF2B5EF4-FFF2-40B4-BE49-F238E27FC236}">
                <a16:creationId xmlns:a16="http://schemas.microsoft.com/office/drawing/2014/main" id="{311E05B1-BC95-45E6-8B9C-64346744A9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" t="6499" r="428"/>
          <a:stretch/>
        </p:blipFill>
        <p:spPr bwMode="auto">
          <a:xfrm>
            <a:off x="1783646" y="1982680"/>
            <a:ext cx="8189748" cy="5469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bdélník 20">
            <a:extLst>
              <a:ext uri="{FF2B5EF4-FFF2-40B4-BE49-F238E27FC236}">
                <a16:creationId xmlns:a16="http://schemas.microsoft.com/office/drawing/2014/main" id="{B32BEC0A-3303-4F08-AED0-013528B78BA5}"/>
              </a:ext>
            </a:extLst>
          </p:cNvPr>
          <p:cNvSpPr/>
          <p:nvPr/>
        </p:nvSpPr>
        <p:spPr>
          <a:xfrm>
            <a:off x="287784" y="1514315"/>
            <a:ext cx="7560816" cy="321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u="sng" dirty="0">
                <a:solidFill>
                  <a:schemeClr val="tx1"/>
                </a:solidFill>
              </a:rPr>
              <a:t>35 vybraných nádrží</a:t>
            </a:r>
            <a:r>
              <a:rPr lang="cs-CZ" sz="1600" dirty="0">
                <a:solidFill>
                  <a:schemeClr val="tx1"/>
                </a:solidFill>
              </a:rPr>
              <a:t>	Redukční </a:t>
            </a:r>
            <a:r>
              <a:rPr lang="cs-CZ" sz="1600" b="1" dirty="0">
                <a:solidFill>
                  <a:schemeClr val="tx1"/>
                </a:solidFill>
              </a:rPr>
              <a:t>koeficienty transportu </a:t>
            </a:r>
            <a:r>
              <a:rPr lang="cs-CZ" sz="1600" dirty="0">
                <a:solidFill>
                  <a:schemeClr val="tx1"/>
                </a:solidFill>
              </a:rPr>
              <a:t>do cílové nádrže</a:t>
            </a:r>
            <a:endParaRPr lang="en-US" sz="1600" u="sn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71676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2"/>
          <p:cNvGrpSpPr/>
          <p:nvPr/>
        </p:nvGrpSpPr>
        <p:grpSpPr>
          <a:xfrm>
            <a:off x="250825" y="44450"/>
            <a:ext cx="9621838" cy="423019"/>
            <a:chOff x="250825" y="44450"/>
            <a:chExt cx="9621838" cy="423019"/>
          </a:xfrm>
        </p:grpSpPr>
        <p:grpSp>
          <p:nvGrpSpPr>
            <p:cNvPr id="17412" name="Skupina 10"/>
            <p:cNvGrpSpPr>
              <a:grpSpLocks/>
            </p:cNvGrpSpPr>
            <p:nvPr/>
          </p:nvGrpSpPr>
          <p:grpSpPr bwMode="auto">
            <a:xfrm>
              <a:off x="250825" y="44450"/>
              <a:ext cx="9621838" cy="423019"/>
              <a:chOff x="251520" y="44624"/>
              <a:chExt cx="9621798" cy="423180"/>
            </a:xfrm>
          </p:grpSpPr>
          <p:sp>
            <p:nvSpPr>
              <p:cNvPr id="17415" name="Text Box 4"/>
              <p:cNvSpPr txBox="1">
                <a:spLocks noChangeArrowheads="1"/>
              </p:cNvSpPr>
              <p:nvPr/>
            </p:nvSpPr>
            <p:spPr bwMode="auto">
              <a:xfrm>
                <a:off x="1296091" y="107627"/>
                <a:ext cx="7669181" cy="2928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1pPr>
                <a:lvl2pPr marL="742950" indent="-285750"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2pPr>
                <a:lvl3pPr marL="1143000" indent="-228600"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3pPr>
                <a:lvl4pPr marL="1600200" indent="-228600"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4pPr>
                <a:lvl5pPr marL="2057400" indent="-228600"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5pPr>
                <a:lvl6pPr marL="2514600" indent="-228600" defTabSz="44767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6pPr>
                <a:lvl7pPr marL="2971800" indent="-228600" defTabSz="44767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7pPr>
                <a:lvl8pPr marL="3429000" indent="-228600" defTabSz="44767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8pPr>
                <a:lvl9pPr marL="3886200" indent="-228600" defTabSz="44767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9pPr>
              </a:lstStyle>
              <a:p>
                <a:r>
                  <a:rPr lang="cs-CZ" sz="1400" cap="all" dirty="0">
                    <a:solidFill>
                      <a:srgbClr val="1E1C11"/>
                    </a:solidFill>
                    <a:latin typeface="Tahoma" pitchFamily="34" charset="0"/>
                  </a:rPr>
                  <a:t>vodní nádrže 2017</a:t>
                </a:r>
                <a:endParaRPr lang="en-US" sz="1200" dirty="0">
                  <a:solidFill>
                    <a:srgbClr val="1E1C11"/>
                  </a:solidFill>
                  <a:latin typeface="Tahoma" pitchFamily="34" charset="0"/>
                </a:endParaRPr>
              </a:p>
            </p:txBody>
          </p:sp>
          <p:sp>
            <p:nvSpPr>
              <p:cNvPr id="17416" name="Line 5"/>
              <p:cNvSpPr>
                <a:spLocks noChangeShapeType="1"/>
              </p:cNvSpPr>
              <p:nvPr/>
            </p:nvSpPr>
            <p:spPr bwMode="auto">
              <a:xfrm>
                <a:off x="251520" y="467804"/>
                <a:ext cx="9621798" cy="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17417" name="Picture 9" descr="0_Lev_pruhledny_tm_modry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21" y="69626"/>
                <a:ext cx="433386" cy="3438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18" name="Obrázek 5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63750" y="44624"/>
                <a:ext cx="378411" cy="3819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" name="Obdélník 1"/>
            <p:cNvSpPr/>
            <p:nvPr/>
          </p:nvSpPr>
          <p:spPr>
            <a:xfrm>
              <a:off x="7848600" y="107429"/>
              <a:ext cx="2006255" cy="2927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49170">
                <a:defRPr/>
              </a:pPr>
              <a:r>
                <a:rPr lang="cs-CZ" sz="1400" dirty="0">
                  <a:solidFill>
                    <a:schemeClr val="bg2">
                      <a:lumMod val="10000"/>
                    </a:schemeClr>
                  </a:solidFill>
                  <a:latin typeface="Tahoma" pitchFamily="34" charset="0"/>
                </a:rPr>
                <a:t>josef.krasa@fsv.cvut.cz</a:t>
              </a:r>
            </a:p>
          </p:txBody>
        </p:sp>
      </p:grp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D90C7A6D-A2C4-4037-9C27-2FB029E44641}"/>
              </a:ext>
            </a:extLst>
          </p:cNvPr>
          <p:cNvSpPr txBox="1"/>
          <p:nvPr/>
        </p:nvSpPr>
        <p:spPr>
          <a:xfrm>
            <a:off x="575816" y="682673"/>
            <a:ext cx="7524627" cy="664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i="1" dirty="0">
                <a:solidFill>
                  <a:schemeClr val="bg1">
                    <a:lumMod val="65000"/>
                  </a:schemeClr>
                </a:solidFill>
                <a:ea typeface="Calibri" panose="020F0502020204030204" pitchFamily="34" charset="0"/>
              </a:rPr>
              <a:t>Dílčí cíl</a:t>
            </a:r>
            <a:r>
              <a:rPr lang="cs-CZ" sz="2000" i="1" dirty="0">
                <a:solidFill>
                  <a:schemeClr val="bg1">
                    <a:lumMod val="65000"/>
                  </a:schemeClr>
                </a:solidFill>
                <a:ea typeface="Calibri" panose="020F0502020204030204" pitchFamily="34" charset="0"/>
              </a:rPr>
              <a:t>: Kategorizovat </a:t>
            </a:r>
            <a:r>
              <a:rPr lang="cs-CZ" sz="2000" b="1" i="1" dirty="0">
                <a:solidFill>
                  <a:schemeClr val="bg1">
                    <a:lumMod val="65000"/>
                  </a:schemeClr>
                </a:solidFill>
                <a:ea typeface="Calibri" panose="020F0502020204030204" pitchFamily="34" charset="0"/>
              </a:rPr>
              <a:t>zdrojové oblasti </a:t>
            </a:r>
            <a:r>
              <a:rPr lang="cs-CZ" sz="2000" i="1" dirty="0">
                <a:solidFill>
                  <a:schemeClr val="bg1">
                    <a:lumMod val="65000"/>
                  </a:schemeClr>
                </a:solidFill>
                <a:ea typeface="Calibri" panose="020F0502020204030204" pitchFamily="34" charset="0"/>
              </a:rPr>
              <a:t>podle toho, jak zatěžují produkovaným znečištěním </a:t>
            </a:r>
            <a:r>
              <a:rPr lang="cs-CZ" sz="2000" b="1" i="1" dirty="0">
                <a:solidFill>
                  <a:schemeClr val="bg1">
                    <a:lumMod val="65000"/>
                  </a:schemeClr>
                </a:solidFill>
                <a:ea typeface="Calibri" panose="020F0502020204030204" pitchFamily="34" charset="0"/>
              </a:rPr>
              <a:t>cílové útvary stojatých vod </a:t>
            </a:r>
            <a:endParaRPr lang="cs-CZ" sz="28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66B2DCA3-F109-4397-A03F-558F2BB41D76}"/>
              </a:ext>
            </a:extLst>
          </p:cNvPr>
          <p:cNvGraphicFramePr>
            <a:graphicFrameLocks noGrp="1"/>
          </p:cNvGraphicFramePr>
          <p:nvPr/>
        </p:nvGraphicFramePr>
        <p:xfrm>
          <a:off x="644057" y="1817696"/>
          <a:ext cx="1503187" cy="56997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3187">
                  <a:extLst>
                    <a:ext uri="{9D8B030D-6E8A-4147-A177-3AD203B41FA5}">
                      <a16:colId xmlns:a16="http://schemas.microsoft.com/office/drawing/2014/main" val="187162838"/>
                    </a:ext>
                  </a:extLst>
                </a:gridCol>
              </a:tblGrid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v.n. České údolí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2899650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v.n. Nýrsko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4140572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v.n. Žlutice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102678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v.n. Lučina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6209923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Mariánské Lázně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7285582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v.n.Obecnice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0534110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v.n. Pilská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6695423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v.n.Láz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1076333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v.n.Klíčava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3289812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v.n. Orlík III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0505041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v.n. Slapy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8762843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Velké Dářko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4451832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v.n. Švihov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6435794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v.n.Staviště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2642284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Olšina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7887598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v.n. Lipno I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015591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v.n. Římov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1074906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Dehtář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0084344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Bezdrev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1005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v.n. Hněvkovice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875675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Kačležský ryb.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8086492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Staňkovský ryb.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7357061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Svět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6420746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Káňov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1998149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Rožmberk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7528127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Dvořiště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8136174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Záblatský ryb.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9856105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Horusický ryb.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8468112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Holná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8248189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v.n. Kořensko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8408799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v.n. Orlík I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5615770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v.n. Orlík II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2647307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Karhov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3837551"/>
                  </a:ext>
                </a:extLst>
              </a:tr>
              <a:tr h="146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v. n. Husinec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2" marR="3424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0230989"/>
                  </a:ext>
                </a:extLst>
              </a:tr>
            </a:tbl>
          </a:graphicData>
        </a:graphic>
      </p:graphicFrame>
      <p:pic>
        <p:nvPicPr>
          <p:cNvPr id="16" name="Obrázek 15" descr="D:\02_Projekty\2016_PVL\AG_Pro_analyzy\export\etapa_G\02_Splaveniny_kategorizace.png">
            <a:extLst>
              <a:ext uri="{FF2B5EF4-FFF2-40B4-BE49-F238E27FC236}">
                <a16:creationId xmlns:a16="http://schemas.microsoft.com/office/drawing/2014/main" id="{329B581D-9B27-4772-A744-7724EBFD4179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" t="5650" r="461"/>
          <a:stretch/>
        </p:blipFill>
        <p:spPr bwMode="auto">
          <a:xfrm>
            <a:off x="1799952" y="1907629"/>
            <a:ext cx="8173442" cy="554461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FA591E77-1AB1-4B7D-BB36-BBC11941C6F6}"/>
              </a:ext>
            </a:extLst>
          </p:cNvPr>
          <p:cNvSpPr/>
          <p:nvPr/>
        </p:nvSpPr>
        <p:spPr>
          <a:xfrm>
            <a:off x="287784" y="1514315"/>
            <a:ext cx="7560816" cy="321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u="sng" dirty="0">
                <a:solidFill>
                  <a:schemeClr val="tx1"/>
                </a:solidFill>
              </a:rPr>
              <a:t>35 vybraných nádrží</a:t>
            </a:r>
            <a:r>
              <a:rPr lang="cs-CZ" sz="1600" dirty="0">
                <a:solidFill>
                  <a:schemeClr val="tx1"/>
                </a:solidFill>
              </a:rPr>
              <a:t>	Výsledné </a:t>
            </a:r>
            <a:r>
              <a:rPr lang="cs-CZ" sz="1600" b="1" dirty="0">
                <a:solidFill>
                  <a:schemeClr val="tx1"/>
                </a:solidFill>
              </a:rPr>
              <a:t>kategorie transportu </a:t>
            </a:r>
            <a:r>
              <a:rPr lang="cs-CZ" sz="1600" dirty="0">
                <a:solidFill>
                  <a:schemeClr val="tx1"/>
                </a:solidFill>
              </a:rPr>
              <a:t>do cílové nádrže</a:t>
            </a:r>
            <a:endParaRPr lang="en-US" sz="1600" u="sn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25030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2"/>
          <p:cNvGrpSpPr/>
          <p:nvPr/>
        </p:nvGrpSpPr>
        <p:grpSpPr>
          <a:xfrm>
            <a:off x="250825" y="44450"/>
            <a:ext cx="9621838" cy="423019"/>
            <a:chOff x="250825" y="44450"/>
            <a:chExt cx="9621838" cy="423019"/>
          </a:xfrm>
        </p:grpSpPr>
        <p:grpSp>
          <p:nvGrpSpPr>
            <p:cNvPr id="17412" name="Skupina 10"/>
            <p:cNvGrpSpPr>
              <a:grpSpLocks/>
            </p:cNvGrpSpPr>
            <p:nvPr/>
          </p:nvGrpSpPr>
          <p:grpSpPr bwMode="auto">
            <a:xfrm>
              <a:off x="250825" y="44450"/>
              <a:ext cx="9621838" cy="423019"/>
              <a:chOff x="251520" y="44624"/>
              <a:chExt cx="9621798" cy="423180"/>
            </a:xfrm>
          </p:grpSpPr>
          <p:sp>
            <p:nvSpPr>
              <p:cNvPr id="17415" name="Text Box 4"/>
              <p:cNvSpPr txBox="1">
                <a:spLocks noChangeArrowheads="1"/>
              </p:cNvSpPr>
              <p:nvPr/>
            </p:nvSpPr>
            <p:spPr bwMode="auto">
              <a:xfrm>
                <a:off x="1296091" y="107627"/>
                <a:ext cx="7669181" cy="2928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1pPr>
                <a:lvl2pPr marL="742950" indent="-285750"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2pPr>
                <a:lvl3pPr marL="1143000" indent="-228600"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3pPr>
                <a:lvl4pPr marL="1600200" indent="-228600"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4pPr>
                <a:lvl5pPr marL="2057400" indent="-228600"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5pPr>
                <a:lvl6pPr marL="2514600" indent="-228600" defTabSz="44767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6pPr>
                <a:lvl7pPr marL="2971800" indent="-228600" defTabSz="44767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7pPr>
                <a:lvl8pPr marL="3429000" indent="-228600" defTabSz="44767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8pPr>
                <a:lvl9pPr marL="3886200" indent="-228600" defTabSz="44767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9pPr>
              </a:lstStyle>
              <a:p>
                <a:r>
                  <a:rPr lang="cs-CZ" sz="1400" cap="all" dirty="0">
                    <a:solidFill>
                      <a:srgbClr val="1E1C11"/>
                    </a:solidFill>
                    <a:latin typeface="Tahoma" pitchFamily="34" charset="0"/>
                  </a:rPr>
                  <a:t>vodní nádrže 2017</a:t>
                </a:r>
                <a:endParaRPr lang="en-US" sz="1200" dirty="0">
                  <a:solidFill>
                    <a:srgbClr val="1E1C11"/>
                  </a:solidFill>
                  <a:latin typeface="Tahoma" pitchFamily="34" charset="0"/>
                </a:endParaRPr>
              </a:p>
            </p:txBody>
          </p:sp>
          <p:sp>
            <p:nvSpPr>
              <p:cNvPr id="17416" name="Line 5"/>
              <p:cNvSpPr>
                <a:spLocks noChangeShapeType="1"/>
              </p:cNvSpPr>
              <p:nvPr/>
            </p:nvSpPr>
            <p:spPr bwMode="auto">
              <a:xfrm>
                <a:off x="251520" y="467804"/>
                <a:ext cx="9621798" cy="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17417" name="Picture 9" descr="0_Lev_pruhledny_tm_modry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21" y="69626"/>
                <a:ext cx="433386" cy="3438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18" name="Obrázek 5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63750" y="44624"/>
                <a:ext cx="378411" cy="3819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" name="Obdélník 1"/>
            <p:cNvSpPr/>
            <p:nvPr/>
          </p:nvSpPr>
          <p:spPr>
            <a:xfrm>
              <a:off x="7848600" y="107429"/>
              <a:ext cx="2006255" cy="2927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49170">
                <a:defRPr/>
              </a:pPr>
              <a:r>
                <a:rPr lang="cs-CZ" sz="1400" dirty="0">
                  <a:solidFill>
                    <a:schemeClr val="bg2">
                      <a:lumMod val="10000"/>
                    </a:schemeClr>
                  </a:solidFill>
                  <a:latin typeface="Tahoma" pitchFamily="34" charset="0"/>
                </a:rPr>
                <a:t>josef.krasa@fsv.cvut.cz</a:t>
              </a:r>
            </a:p>
          </p:txBody>
        </p:sp>
      </p:grpSp>
      <p:sp>
        <p:nvSpPr>
          <p:cNvPr id="12" name="Nadpis 1">
            <a:extLst>
              <a:ext uri="{FF2B5EF4-FFF2-40B4-BE49-F238E27FC236}">
                <a16:creationId xmlns:a16="http://schemas.microsoft.com/office/drawing/2014/main" id="{9D90AA32-5022-4A7D-BED7-80FAB669F19E}"/>
              </a:ext>
            </a:extLst>
          </p:cNvPr>
          <p:cNvSpPr txBox="1">
            <a:spLocks/>
          </p:cNvSpPr>
          <p:nvPr/>
        </p:nvSpPr>
        <p:spPr>
          <a:xfrm>
            <a:off x="250825" y="683493"/>
            <a:ext cx="9604030" cy="576064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algn="ctr" defTabSz="1006475" rtl="0" eaLnBrk="0" fontAlgn="base" hangingPunct="0">
              <a:spcBef>
                <a:spcPct val="0"/>
              </a:spcBef>
              <a:spcAft>
                <a:spcPct val="0"/>
              </a:spcAft>
              <a:defRPr sz="4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1006475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34" charset="0"/>
              </a:defRPr>
            </a:lvl2pPr>
            <a:lvl3pPr algn="ctr" defTabSz="1006475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34" charset="0"/>
              </a:defRPr>
            </a:lvl3pPr>
            <a:lvl4pPr algn="ctr" defTabSz="1006475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34" charset="0"/>
              </a:defRPr>
            </a:lvl4pPr>
            <a:lvl5pPr algn="ctr" defTabSz="1006475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1006475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1006475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1006475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1006475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SzTx/>
              <a:buFontTx/>
            </a:pPr>
            <a:r>
              <a:rPr lang="cs-CZ" sz="2600" b="1" dirty="0">
                <a:latin typeface="+mn-lt"/>
              </a:rPr>
              <a:t>Příprava listů opatření typu A </a:t>
            </a:r>
            <a:r>
              <a:rPr lang="cs-CZ" sz="2000" dirty="0">
                <a:latin typeface="+mn-lt"/>
              </a:rPr>
              <a:t>lokalit plošného zemědělského znečištění pro plány dílčích povodí </a:t>
            </a:r>
            <a:br>
              <a:rPr lang="cs-CZ" sz="2000" dirty="0">
                <a:latin typeface="+mn-lt"/>
              </a:rPr>
            </a:br>
            <a:r>
              <a:rPr lang="cs-CZ" sz="2000" dirty="0">
                <a:latin typeface="+mn-lt"/>
              </a:rPr>
              <a:t>– pro Povodí Vltavy, </a:t>
            </a:r>
            <a:r>
              <a:rPr lang="cs-CZ" sz="2000" dirty="0" err="1">
                <a:latin typeface="+mn-lt"/>
              </a:rPr>
              <a:t>s.p</a:t>
            </a:r>
            <a:r>
              <a:rPr lang="cs-CZ" sz="2000" dirty="0">
                <a:latin typeface="+mn-lt"/>
              </a:rPr>
              <a:t>. (VÚMOP, </a:t>
            </a:r>
            <a:r>
              <a:rPr lang="cs-CZ" sz="2000" dirty="0" err="1">
                <a:latin typeface="+mn-lt"/>
              </a:rPr>
              <a:t>v.v.i</a:t>
            </a:r>
            <a:r>
              <a:rPr lang="cs-CZ" sz="2000" dirty="0">
                <a:latin typeface="+mn-lt"/>
              </a:rPr>
              <a:t>; ČVUT v Praze; SWECO, a.s.; VÚV TGM, </a:t>
            </a:r>
            <a:r>
              <a:rPr lang="cs-CZ" sz="2000" dirty="0" err="1">
                <a:latin typeface="+mn-lt"/>
              </a:rPr>
              <a:t>v.v.i</a:t>
            </a:r>
            <a:r>
              <a:rPr lang="cs-CZ" sz="2000" dirty="0">
                <a:latin typeface="+mn-lt"/>
              </a:rPr>
              <a:t>.)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117F516-376A-4FA8-BA7E-165F981E33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2075" y="1349216"/>
            <a:ext cx="2540428" cy="160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09446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2"/>
          <p:cNvGrpSpPr/>
          <p:nvPr/>
        </p:nvGrpSpPr>
        <p:grpSpPr>
          <a:xfrm>
            <a:off x="250825" y="44450"/>
            <a:ext cx="9621838" cy="423019"/>
            <a:chOff x="250825" y="44450"/>
            <a:chExt cx="9621838" cy="423019"/>
          </a:xfrm>
        </p:grpSpPr>
        <p:grpSp>
          <p:nvGrpSpPr>
            <p:cNvPr id="17412" name="Skupina 10"/>
            <p:cNvGrpSpPr>
              <a:grpSpLocks/>
            </p:cNvGrpSpPr>
            <p:nvPr/>
          </p:nvGrpSpPr>
          <p:grpSpPr bwMode="auto">
            <a:xfrm>
              <a:off x="250825" y="44450"/>
              <a:ext cx="9621838" cy="423019"/>
              <a:chOff x="251520" y="44624"/>
              <a:chExt cx="9621798" cy="423180"/>
            </a:xfrm>
          </p:grpSpPr>
          <p:sp>
            <p:nvSpPr>
              <p:cNvPr id="17415" name="Text Box 4"/>
              <p:cNvSpPr txBox="1">
                <a:spLocks noChangeArrowheads="1"/>
              </p:cNvSpPr>
              <p:nvPr/>
            </p:nvSpPr>
            <p:spPr bwMode="auto">
              <a:xfrm>
                <a:off x="1296091" y="107627"/>
                <a:ext cx="7669181" cy="2928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1pPr>
                <a:lvl2pPr marL="742950" indent="-285750"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2pPr>
                <a:lvl3pPr marL="1143000" indent="-228600"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3pPr>
                <a:lvl4pPr marL="1600200" indent="-228600"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4pPr>
                <a:lvl5pPr marL="2057400" indent="-228600"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5pPr>
                <a:lvl6pPr marL="2514600" indent="-228600" defTabSz="44767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6pPr>
                <a:lvl7pPr marL="2971800" indent="-228600" defTabSz="44767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7pPr>
                <a:lvl8pPr marL="3429000" indent="-228600" defTabSz="44767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8pPr>
                <a:lvl9pPr marL="3886200" indent="-228600" defTabSz="44767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9pPr>
              </a:lstStyle>
              <a:p>
                <a:r>
                  <a:rPr lang="cs-CZ" sz="1400" cap="all" dirty="0">
                    <a:solidFill>
                      <a:srgbClr val="1E1C11"/>
                    </a:solidFill>
                    <a:latin typeface="Tahoma" pitchFamily="34" charset="0"/>
                  </a:rPr>
                  <a:t>vodní nádrže 2017</a:t>
                </a:r>
                <a:endParaRPr lang="en-US" sz="1200" dirty="0">
                  <a:solidFill>
                    <a:srgbClr val="1E1C11"/>
                  </a:solidFill>
                  <a:latin typeface="Tahoma" pitchFamily="34" charset="0"/>
                </a:endParaRPr>
              </a:p>
            </p:txBody>
          </p:sp>
          <p:sp>
            <p:nvSpPr>
              <p:cNvPr id="17416" name="Line 5"/>
              <p:cNvSpPr>
                <a:spLocks noChangeShapeType="1"/>
              </p:cNvSpPr>
              <p:nvPr/>
            </p:nvSpPr>
            <p:spPr bwMode="auto">
              <a:xfrm>
                <a:off x="251520" y="467804"/>
                <a:ext cx="9621798" cy="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17417" name="Picture 9" descr="0_Lev_pruhledny_tm_modry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21" y="69626"/>
                <a:ext cx="433386" cy="3438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18" name="Obrázek 5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63750" y="44624"/>
                <a:ext cx="378411" cy="3819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" name="Obdélník 1"/>
            <p:cNvSpPr/>
            <p:nvPr/>
          </p:nvSpPr>
          <p:spPr>
            <a:xfrm>
              <a:off x="7848600" y="107429"/>
              <a:ext cx="2006255" cy="2927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49170">
                <a:defRPr/>
              </a:pPr>
              <a:r>
                <a:rPr lang="cs-CZ" sz="1400" dirty="0">
                  <a:solidFill>
                    <a:schemeClr val="bg2">
                      <a:lumMod val="10000"/>
                    </a:schemeClr>
                  </a:solidFill>
                  <a:latin typeface="Tahoma" pitchFamily="34" charset="0"/>
                </a:rPr>
                <a:t>josef.krasa@fsv.cvut.cz</a:t>
              </a:r>
            </a:p>
          </p:txBody>
        </p:sp>
      </p:grp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D90C7A6D-A2C4-4037-9C27-2FB029E44641}"/>
              </a:ext>
            </a:extLst>
          </p:cNvPr>
          <p:cNvSpPr txBox="1"/>
          <p:nvPr/>
        </p:nvSpPr>
        <p:spPr>
          <a:xfrm>
            <a:off x="575816" y="682673"/>
            <a:ext cx="7524627" cy="378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i="1" dirty="0">
                <a:solidFill>
                  <a:schemeClr val="tx1"/>
                </a:solidFill>
                <a:ea typeface="Calibri" panose="020F0502020204030204" pitchFamily="34" charset="0"/>
              </a:rPr>
              <a:t>VN Švihov</a:t>
            </a:r>
            <a:endParaRPr lang="cs-CZ" sz="2800" b="1" dirty="0">
              <a:solidFill>
                <a:schemeClr val="tx1"/>
              </a:solidFill>
            </a:endParaRPr>
          </a:p>
        </p:txBody>
      </p:sp>
      <p:pic>
        <p:nvPicPr>
          <p:cNvPr id="16" name="Obrázek 15" descr="D:\02_Projekty\2016_PVL\AG_Pro_analyzy\export\etapa_G\02_Splaveniny_kategorizace.png">
            <a:extLst>
              <a:ext uri="{FF2B5EF4-FFF2-40B4-BE49-F238E27FC236}">
                <a16:creationId xmlns:a16="http://schemas.microsoft.com/office/drawing/2014/main" id="{329B581D-9B27-4772-A744-7724EBFD4179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" t="5650" r="461"/>
          <a:stretch/>
        </p:blipFill>
        <p:spPr bwMode="auto">
          <a:xfrm>
            <a:off x="1799952" y="1907629"/>
            <a:ext cx="8173442" cy="554461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Ovál 3">
            <a:extLst>
              <a:ext uri="{FF2B5EF4-FFF2-40B4-BE49-F238E27FC236}">
                <a16:creationId xmlns:a16="http://schemas.microsoft.com/office/drawing/2014/main" id="{1CE7EDF1-B70D-437E-A5ED-857D940CD2FE}"/>
              </a:ext>
            </a:extLst>
          </p:cNvPr>
          <p:cNvSpPr/>
          <p:nvPr/>
        </p:nvSpPr>
        <p:spPr>
          <a:xfrm>
            <a:off x="6840512" y="3851845"/>
            <a:ext cx="1656184" cy="1656184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90173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2"/>
          <p:cNvGrpSpPr/>
          <p:nvPr/>
        </p:nvGrpSpPr>
        <p:grpSpPr>
          <a:xfrm>
            <a:off x="250825" y="44450"/>
            <a:ext cx="9621838" cy="423019"/>
            <a:chOff x="250825" y="44450"/>
            <a:chExt cx="9621838" cy="423019"/>
          </a:xfrm>
        </p:grpSpPr>
        <p:grpSp>
          <p:nvGrpSpPr>
            <p:cNvPr id="17412" name="Skupina 10"/>
            <p:cNvGrpSpPr>
              <a:grpSpLocks/>
            </p:cNvGrpSpPr>
            <p:nvPr/>
          </p:nvGrpSpPr>
          <p:grpSpPr bwMode="auto">
            <a:xfrm>
              <a:off x="250825" y="44450"/>
              <a:ext cx="9621838" cy="423019"/>
              <a:chOff x="251520" y="44624"/>
              <a:chExt cx="9621798" cy="423180"/>
            </a:xfrm>
          </p:grpSpPr>
          <p:sp>
            <p:nvSpPr>
              <p:cNvPr id="17415" name="Text Box 4"/>
              <p:cNvSpPr txBox="1">
                <a:spLocks noChangeArrowheads="1"/>
              </p:cNvSpPr>
              <p:nvPr/>
            </p:nvSpPr>
            <p:spPr bwMode="auto">
              <a:xfrm>
                <a:off x="1296091" y="107627"/>
                <a:ext cx="7669181" cy="2928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1pPr>
                <a:lvl2pPr marL="742950" indent="-285750"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2pPr>
                <a:lvl3pPr marL="1143000" indent="-228600"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3pPr>
                <a:lvl4pPr marL="1600200" indent="-228600"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4pPr>
                <a:lvl5pPr marL="2057400" indent="-228600"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5pPr>
                <a:lvl6pPr marL="2514600" indent="-228600" defTabSz="44767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6pPr>
                <a:lvl7pPr marL="2971800" indent="-228600" defTabSz="44767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7pPr>
                <a:lvl8pPr marL="3429000" indent="-228600" defTabSz="44767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8pPr>
                <a:lvl9pPr marL="3886200" indent="-228600" defTabSz="44767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9pPr>
              </a:lstStyle>
              <a:p>
                <a:r>
                  <a:rPr lang="cs-CZ" sz="1400" cap="all" dirty="0">
                    <a:solidFill>
                      <a:srgbClr val="1E1C11"/>
                    </a:solidFill>
                    <a:latin typeface="Tahoma" pitchFamily="34" charset="0"/>
                  </a:rPr>
                  <a:t>vodní nádrže 2017</a:t>
                </a:r>
                <a:endParaRPr lang="en-US" sz="1200" dirty="0">
                  <a:solidFill>
                    <a:srgbClr val="1E1C11"/>
                  </a:solidFill>
                  <a:latin typeface="Tahoma" pitchFamily="34" charset="0"/>
                </a:endParaRPr>
              </a:p>
            </p:txBody>
          </p:sp>
          <p:sp>
            <p:nvSpPr>
              <p:cNvPr id="17416" name="Line 5"/>
              <p:cNvSpPr>
                <a:spLocks noChangeShapeType="1"/>
              </p:cNvSpPr>
              <p:nvPr/>
            </p:nvSpPr>
            <p:spPr bwMode="auto">
              <a:xfrm>
                <a:off x="251520" y="467804"/>
                <a:ext cx="9621798" cy="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17417" name="Picture 9" descr="0_Lev_pruhledny_tm_modry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21" y="69626"/>
                <a:ext cx="433386" cy="3438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18" name="Obrázek 5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63750" y="44624"/>
                <a:ext cx="378411" cy="3819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" name="Obdélník 1"/>
            <p:cNvSpPr/>
            <p:nvPr/>
          </p:nvSpPr>
          <p:spPr>
            <a:xfrm>
              <a:off x="7848600" y="107429"/>
              <a:ext cx="2006255" cy="2927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49170">
                <a:defRPr/>
              </a:pPr>
              <a:r>
                <a:rPr lang="cs-CZ" sz="1400" dirty="0">
                  <a:solidFill>
                    <a:schemeClr val="bg2">
                      <a:lumMod val="10000"/>
                    </a:schemeClr>
                  </a:solidFill>
                  <a:latin typeface="Tahoma" pitchFamily="34" charset="0"/>
                </a:rPr>
                <a:t>josef.krasa@fsv.cvut.cz</a:t>
              </a:r>
            </a:p>
          </p:txBody>
        </p:sp>
      </p:grp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4161460B-B505-4CDA-9F98-53539478D655}"/>
              </a:ext>
            </a:extLst>
          </p:cNvPr>
          <p:cNvGrpSpPr>
            <a:grpSpLocks noChangeAspect="1"/>
          </p:cNvGrpSpPr>
          <p:nvPr/>
        </p:nvGrpSpPr>
        <p:grpSpPr>
          <a:xfrm>
            <a:off x="359792" y="755501"/>
            <a:ext cx="4284267" cy="2248973"/>
            <a:chOff x="2015976" y="4859958"/>
            <a:chExt cx="2606313" cy="1368152"/>
          </a:xfrm>
        </p:grpSpPr>
        <p:pic>
          <p:nvPicPr>
            <p:cNvPr id="13" name="Picture 2" descr="04_Redukční_koeficienty">
              <a:extLst>
                <a:ext uri="{FF2B5EF4-FFF2-40B4-BE49-F238E27FC236}">
                  <a16:creationId xmlns:a16="http://schemas.microsoft.com/office/drawing/2014/main" id="{17FD8582-BA0E-4FED-859B-B8AF524E862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4" t="53080" r="81863" b="21070"/>
            <a:stretch/>
          </p:blipFill>
          <p:spPr bwMode="auto">
            <a:xfrm>
              <a:off x="2015976" y="4859958"/>
              <a:ext cx="1310169" cy="1368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" descr="04_Redukční_koeficienty">
              <a:extLst>
                <a:ext uri="{FF2B5EF4-FFF2-40B4-BE49-F238E27FC236}">
                  <a16:creationId xmlns:a16="http://schemas.microsoft.com/office/drawing/2014/main" id="{BB26BC7A-C94E-44B2-82E5-6C4F1733394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468" t="40914" r="20876" b="35698"/>
            <a:stretch/>
          </p:blipFill>
          <p:spPr bwMode="auto">
            <a:xfrm>
              <a:off x="3326145" y="4859958"/>
              <a:ext cx="1296144" cy="1368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8717947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2"/>
          <p:cNvGrpSpPr/>
          <p:nvPr/>
        </p:nvGrpSpPr>
        <p:grpSpPr>
          <a:xfrm>
            <a:off x="250825" y="44450"/>
            <a:ext cx="9621838" cy="423019"/>
            <a:chOff x="250825" y="44450"/>
            <a:chExt cx="9621838" cy="423019"/>
          </a:xfrm>
        </p:grpSpPr>
        <p:grpSp>
          <p:nvGrpSpPr>
            <p:cNvPr id="17412" name="Skupina 10"/>
            <p:cNvGrpSpPr>
              <a:grpSpLocks/>
            </p:cNvGrpSpPr>
            <p:nvPr/>
          </p:nvGrpSpPr>
          <p:grpSpPr bwMode="auto">
            <a:xfrm>
              <a:off x="250825" y="44450"/>
              <a:ext cx="9621838" cy="423019"/>
              <a:chOff x="251520" y="44624"/>
              <a:chExt cx="9621798" cy="423180"/>
            </a:xfrm>
          </p:grpSpPr>
          <p:sp>
            <p:nvSpPr>
              <p:cNvPr id="17415" name="Text Box 4"/>
              <p:cNvSpPr txBox="1">
                <a:spLocks noChangeArrowheads="1"/>
              </p:cNvSpPr>
              <p:nvPr/>
            </p:nvSpPr>
            <p:spPr bwMode="auto">
              <a:xfrm>
                <a:off x="1296091" y="107627"/>
                <a:ext cx="7669181" cy="2928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1pPr>
                <a:lvl2pPr marL="742950" indent="-285750"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2pPr>
                <a:lvl3pPr marL="1143000" indent="-228600"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3pPr>
                <a:lvl4pPr marL="1600200" indent="-228600"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4pPr>
                <a:lvl5pPr marL="2057400" indent="-228600"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5pPr>
                <a:lvl6pPr marL="2514600" indent="-228600" defTabSz="44767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6pPr>
                <a:lvl7pPr marL="2971800" indent="-228600" defTabSz="44767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7pPr>
                <a:lvl8pPr marL="3429000" indent="-228600" defTabSz="44767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8pPr>
                <a:lvl9pPr marL="3886200" indent="-228600" defTabSz="44767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9pPr>
              </a:lstStyle>
              <a:p>
                <a:r>
                  <a:rPr lang="cs-CZ" sz="1400" cap="all" dirty="0">
                    <a:solidFill>
                      <a:srgbClr val="1E1C11"/>
                    </a:solidFill>
                    <a:latin typeface="Tahoma" pitchFamily="34" charset="0"/>
                  </a:rPr>
                  <a:t>vodní nádrže 2017</a:t>
                </a:r>
                <a:endParaRPr lang="en-US" sz="1200" dirty="0">
                  <a:solidFill>
                    <a:srgbClr val="1E1C11"/>
                  </a:solidFill>
                  <a:latin typeface="Tahoma" pitchFamily="34" charset="0"/>
                </a:endParaRPr>
              </a:p>
            </p:txBody>
          </p:sp>
          <p:sp>
            <p:nvSpPr>
              <p:cNvPr id="17416" name="Line 5"/>
              <p:cNvSpPr>
                <a:spLocks noChangeShapeType="1"/>
              </p:cNvSpPr>
              <p:nvPr/>
            </p:nvSpPr>
            <p:spPr bwMode="auto">
              <a:xfrm>
                <a:off x="251520" y="467804"/>
                <a:ext cx="9621798" cy="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17417" name="Picture 9" descr="0_Lev_pruhledny_tm_modry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21" y="69626"/>
                <a:ext cx="433386" cy="3438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18" name="Obrázek 5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63750" y="44624"/>
                <a:ext cx="378411" cy="3819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" name="Obdélník 1"/>
            <p:cNvSpPr/>
            <p:nvPr/>
          </p:nvSpPr>
          <p:spPr>
            <a:xfrm>
              <a:off x="7848600" y="107429"/>
              <a:ext cx="2006255" cy="2927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49170">
                <a:defRPr/>
              </a:pPr>
              <a:r>
                <a:rPr lang="cs-CZ" sz="1400" dirty="0">
                  <a:solidFill>
                    <a:schemeClr val="bg2">
                      <a:lumMod val="10000"/>
                    </a:schemeClr>
                  </a:solidFill>
                  <a:latin typeface="Tahoma" pitchFamily="34" charset="0"/>
                </a:rPr>
                <a:t>josef.krasa@fsv.cvut.cz</a:t>
              </a:r>
            </a:p>
          </p:txBody>
        </p:sp>
      </p:grp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4161460B-B505-4CDA-9F98-53539478D655}"/>
              </a:ext>
            </a:extLst>
          </p:cNvPr>
          <p:cNvGrpSpPr>
            <a:grpSpLocks noChangeAspect="1"/>
          </p:cNvGrpSpPr>
          <p:nvPr/>
        </p:nvGrpSpPr>
        <p:grpSpPr>
          <a:xfrm>
            <a:off x="359792" y="755501"/>
            <a:ext cx="4284267" cy="2248973"/>
            <a:chOff x="2015976" y="4859958"/>
            <a:chExt cx="2606313" cy="1368152"/>
          </a:xfrm>
        </p:grpSpPr>
        <p:pic>
          <p:nvPicPr>
            <p:cNvPr id="13" name="Picture 2" descr="04_Redukční_koeficienty">
              <a:extLst>
                <a:ext uri="{FF2B5EF4-FFF2-40B4-BE49-F238E27FC236}">
                  <a16:creationId xmlns:a16="http://schemas.microsoft.com/office/drawing/2014/main" id="{17FD8582-BA0E-4FED-859B-B8AF524E862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4" t="53080" r="81863" b="21070"/>
            <a:stretch/>
          </p:blipFill>
          <p:spPr bwMode="auto">
            <a:xfrm>
              <a:off x="2015976" y="4859958"/>
              <a:ext cx="1310169" cy="1368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" descr="04_Redukční_koeficienty">
              <a:extLst>
                <a:ext uri="{FF2B5EF4-FFF2-40B4-BE49-F238E27FC236}">
                  <a16:creationId xmlns:a16="http://schemas.microsoft.com/office/drawing/2014/main" id="{BB26BC7A-C94E-44B2-82E5-6C4F1733394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468" t="40914" r="20876" b="35698"/>
            <a:stretch/>
          </p:blipFill>
          <p:spPr bwMode="auto">
            <a:xfrm>
              <a:off x="3326145" y="4859958"/>
              <a:ext cx="1296144" cy="1368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Obrázek 5" descr="Obsah obrázku text, mapa&#10;&#10;Popis vygenerován s velmi vysokou mírou spolehlivosti">
            <a:extLst>
              <a:ext uri="{FF2B5EF4-FFF2-40B4-BE49-F238E27FC236}">
                <a16:creationId xmlns:a16="http://schemas.microsoft.com/office/drawing/2014/main" id="{2E42F5DE-D49B-4847-81DA-CC5CB9A4E1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507" y="555499"/>
            <a:ext cx="4896297" cy="691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79757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2"/>
          <p:cNvGrpSpPr/>
          <p:nvPr/>
        </p:nvGrpSpPr>
        <p:grpSpPr>
          <a:xfrm>
            <a:off x="250825" y="44450"/>
            <a:ext cx="9621838" cy="423019"/>
            <a:chOff x="250825" y="44450"/>
            <a:chExt cx="9621838" cy="423019"/>
          </a:xfrm>
        </p:grpSpPr>
        <p:grpSp>
          <p:nvGrpSpPr>
            <p:cNvPr id="17412" name="Skupina 10"/>
            <p:cNvGrpSpPr>
              <a:grpSpLocks/>
            </p:cNvGrpSpPr>
            <p:nvPr/>
          </p:nvGrpSpPr>
          <p:grpSpPr bwMode="auto">
            <a:xfrm>
              <a:off x="250825" y="44450"/>
              <a:ext cx="9621838" cy="423019"/>
              <a:chOff x="251520" y="44624"/>
              <a:chExt cx="9621798" cy="423180"/>
            </a:xfrm>
          </p:grpSpPr>
          <p:sp>
            <p:nvSpPr>
              <p:cNvPr id="17415" name="Text Box 4"/>
              <p:cNvSpPr txBox="1">
                <a:spLocks noChangeArrowheads="1"/>
              </p:cNvSpPr>
              <p:nvPr/>
            </p:nvSpPr>
            <p:spPr bwMode="auto">
              <a:xfrm>
                <a:off x="1296091" y="107627"/>
                <a:ext cx="7669181" cy="2928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1pPr>
                <a:lvl2pPr marL="742950" indent="-285750"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2pPr>
                <a:lvl3pPr marL="1143000" indent="-228600"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3pPr>
                <a:lvl4pPr marL="1600200" indent="-228600"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4pPr>
                <a:lvl5pPr marL="2057400" indent="-228600"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5pPr>
                <a:lvl6pPr marL="2514600" indent="-228600" defTabSz="44767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6pPr>
                <a:lvl7pPr marL="2971800" indent="-228600" defTabSz="44767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7pPr>
                <a:lvl8pPr marL="3429000" indent="-228600" defTabSz="44767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8pPr>
                <a:lvl9pPr marL="3886200" indent="-228600" defTabSz="44767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9pPr>
              </a:lstStyle>
              <a:p>
                <a:r>
                  <a:rPr lang="cs-CZ" sz="1400" cap="all" dirty="0">
                    <a:solidFill>
                      <a:srgbClr val="1E1C11"/>
                    </a:solidFill>
                    <a:latin typeface="Tahoma" pitchFamily="34" charset="0"/>
                  </a:rPr>
                  <a:t>vodní nádrže 2017</a:t>
                </a:r>
                <a:endParaRPr lang="en-US" sz="1200" dirty="0">
                  <a:solidFill>
                    <a:srgbClr val="1E1C11"/>
                  </a:solidFill>
                  <a:latin typeface="Tahoma" pitchFamily="34" charset="0"/>
                </a:endParaRPr>
              </a:p>
            </p:txBody>
          </p:sp>
          <p:sp>
            <p:nvSpPr>
              <p:cNvPr id="17416" name="Line 5"/>
              <p:cNvSpPr>
                <a:spLocks noChangeShapeType="1"/>
              </p:cNvSpPr>
              <p:nvPr/>
            </p:nvSpPr>
            <p:spPr bwMode="auto">
              <a:xfrm>
                <a:off x="251520" y="467804"/>
                <a:ext cx="9621798" cy="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17417" name="Picture 9" descr="0_Lev_pruhledny_tm_modry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21" y="69626"/>
                <a:ext cx="433386" cy="3438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18" name="Obrázek 5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63750" y="44624"/>
                <a:ext cx="378411" cy="3819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" name="Obdélník 1"/>
            <p:cNvSpPr/>
            <p:nvPr/>
          </p:nvSpPr>
          <p:spPr>
            <a:xfrm>
              <a:off x="7848600" y="107429"/>
              <a:ext cx="2006255" cy="2927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49170">
                <a:defRPr/>
              </a:pPr>
              <a:r>
                <a:rPr lang="cs-CZ" sz="1400" dirty="0">
                  <a:solidFill>
                    <a:schemeClr val="bg2">
                      <a:lumMod val="10000"/>
                    </a:schemeClr>
                  </a:solidFill>
                  <a:latin typeface="Tahoma" pitchFamily="34" charset="0"/>
                </a:rPr>
                <a:t>josef.krasa@fsv.cvut.cz</a:t>
              </a:r>
            </a:p>
          </p:txBody>
        </p:sp>
      </p:grp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4161460B-B505-4CDA-9F98-53539478D655}"/>
              </a:ext>
            </a:extLst>
          </p:cNvPr>
          <p:cNvGrpSpPr>
            <a:grpSpLocks noChangeAspect="1"/>
          </p:cNvGrpSpPr>
          <p:nvPr/>
        </p:nvGrpSpPr>
        <p:grpSpPr>
          <a:xfrm>
            <a:off x="359792" y="755501"/>
            <a:ext cx="4284267" cy="2248973"/>
            <a:chOff x="2015976" y="4859958"/>
            <a:chExt cx="2606313" cy="1368152"/>
          </a:xfrm>
        </p:grpSpPr>
        <p:pic>
          <p:nvPicPr>
            <p:cNvPr id="13" name="Picture 2" descr="04_Redukční_koeficienty">
              <a:extLst>
                <a:ext uri="{FF2B5EF4-FFF2-40B4-BE49-F238E27FC236}">
                  <a16:creationId xmlns:a16="http://schemas.microsoft.com/office/drawing/2014/main" id="{17FD8582-BA0E-4FED-859B-B8AF524E862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4" t="53080" r="81863" b="21070"/>
            <a:stretch/>
          </p:blipFill>
          <p:spPr bwMode="auto">
            <a:xfrm>
              <a:off x="2015976" y="4859958"/>
              <a:ext cx="1310169" cy="1368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" descr="04_Redukční_koeficienty">
              <a:extLst>
                <a:ext uri="{FF2B5EF4-FFF2-40B4-BE49-F238E27FC236}">
                  <a16:creationId xmlns:a16="http://schemas.microsoft.com/office/drawing/2014/main" id="{BB26BC7A-C94E-44B2-82E5-6C4F1733394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468" t="40914" r="20876" b="35698"/>
            <a:stretch/>
          </p:blipFill>
          <p:spPr bwMode="auto">
            <a:xfrm>
              <a:off x="3326145" y="4859958"/>
              <a:ext cx="1296144" cy="1368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Obrázek 5" descr="Obsah obrázku text, mapa&#10;&#10;Popis vygenerován s velmi vysokou mírou spolehlivosti">
            <a:extLst>
              <a:ext uri="{FF2B5EF4-FFF2-40B4-BE49-F238E27FC236}">
                <a16:creationId xmlns:a16="http://schemas.microsoft.com/office/drawing/2014/main" id="{2E42F5DE-D49B-4847-81DA-CC5CB9A4E1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507" y="555499"/>
            <a:ext cx="4896297" cy="6919646"/>
          </a:xfrm>
          <a:prstGeom prst="rect">
            <a:avLst/>
          </a:prstGeom>
        </p:spPr>
      </p:pic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AC3855A6-224B-4887-BDBC-42E5AF47AF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4736865"/>
              </p:ext>
            </p:extLst>
          </p:nvPr>
        </p:nvGraphicFramePr>
        <p:xfrm>
          <a:off x="684214" y="3095190"/>
          <a:ext cx="3959845" cy="4381500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1835818">
                  <a:extLst>
                    <a:ext uri="{9D8B030D-6E8A-4147-A177-3AD203B41FA5}">
                      <a16:colId xmlns:a16="http://schemas.microsoft.com/office/drawing/2014/main" val="1357303677"/>
                    </a:ext>
                  </a:extLst>
                </a:gridCol>
                <a:gridCol w="2124027">
                  <a:extLst>
                    <a:ext uri="{9D8B030D-6E8A-4147-A177-3AD203B41FA5}">
                      <a16:colId xmlns:a16="http://schemas.microsoft.com/office/drawing/2014/main" val="1471250838"/>
                    </a:ext>
                  </a:extLst>
                </a:gridCol>
              </a:tblGrid>
              <a:tr h="2624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b="1" noProof="0">
                          <a:solidFill>
                            <a:schemeClr val="tx1"/>
                          </a:solidFill>
                          <a:effectLst/>
                        </a:rPr>
                        <a:t>Vodní nádrže v povodí Vltavy seřazené podle vnosu s.</a:t>
                      </a:r>
                      <a:endParaRPr lang="cs-CZ" sz="1000" b="1" noProof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25" marR="67325" marT="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b="1" noProof="0">
                          <a:solidFill>
                            <a:schemeClr val="tx1"/>
                          </a:solidFill>
                          <a:effectLst/>
                        </a:rPr>
                        <a:t>Průměrné roční množství zachycených splavenin (t/rok)</a:t>
                      </a:r>
                      <a:endParaRPr lang="cs-CZ" sz="1000" b="1" noProof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25" marR="67325" marT="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0635561"/>
                  </a:ext>
                </a:extLst>
              </a:tr>
              <a:tr h="172052">
                <a:tc>
                  <a:txBody>
                    <a:bodyPr/>
                    <a:lstStyle/>
                    <a:p>
                      <a:pPr marL="3240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noProof="0">
                          <a:effectLst/>
                        </a:rPr>
                        <a:t>VN Orlík</a:t>
                      </a:r>
                      <a:endParaRPr lang="cs-CZ" sz="1000" noProof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25" marR="67325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12000" lvl="2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noProof="0" dirty="0">
                          <a:effectLst/>
                        </a:rPr>
                        <a:t>189 923</a:t>
                      </a:r>
                      <a:endParaRPr lang="cs-CZ" sz="10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25" marR="67325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8818403"/>
                  </a:ext>
                </a:extLst>
              </a:tr>
              <a:tr h="172052">
                <a:tc>
                  <a:txBody>
                    <a:bodyPr/>
                    <a:lstStyle/>
                    <a:p>
                      <a:pPr marL="3240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noProof="0">
                          <a:effectLst/>
                        </a:rPr>
                        <a:t>VN Slapy</a:t>
                      </a:r>
                      <a:endParaRPr lang="cs-CZ" sz="1000" noProof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25" marR="67325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12000" lvl="2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noProof="0" dirty="0">
                          <a:effectLst/>
                        </a:rPr>
                        <a:t>54 006</a:t>
                      </a:r>
                      <a:endParaRPr lang="cs-CZ" sz="10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25" marR="67325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8166358"/>
                  </a:ext>
                </a:extLst>
              </a:tr>
              <a:tr h="172052">
                <a:tc>
                  <a:txBody>
                    <a:bodyPr/>
                    <a:lstStyle/>
                    <a:p>
                      <a:pPr marL="3240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noProof="0" dirty="0">
                          <a:effectLst/>
                        </a:rPr>
                        <a:t>VN Švihov</a:t>
                      </a:r>
                      <a:endParaRPr lang="cs-CZ" sz="10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25" marR="67325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12000" lvl="2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noProof="0" dirty="0">
                          <a:effectLst/>
                        </a:rPr>
                        <a:t>46 444</a:t>
                      </a:r>
                      <a:endParaRPr lang="cs-CZ" sz="10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25" marR="67325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6044783"/>
                  </a:ext>
                </a:extLst>
              </a:tr>
              <a:tr h="172052">
                <a:tc>
                  <a:txBody>
                    <a:bodyPr/>
                    <a:lstStyle/>
                    <a:p>
                      <a:pPr marL="3240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noProof="0">
                          <a:effectLst/>
                        </a:rPr>
                        <a:t>VN Vrané</a:t>
                      </a:r>
                      <a:endParaRPr lang="cs-CZ" sz="1000" noProof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25" marR="67325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12000" lvl="2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noProof="0" dirty="0">
                          <a:effectLst/>
                        </a:rPr>
                        <a:t>42 634</a:t>
                      </a:r>
                      <a:endParaRPr lang="cs-CZ" sz="10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25" marR="67325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4988097"/>
                  </a:ext>
                </a:extLst>
              </a:tr>
              <a:tr h="172052">
                <a:tc>
                  <a:txBody>
                    <a:bodyPr/>
                    <a:lstStyle/>
                    <a:p>
                      <a:pPr marL="3240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noProof="0">
                          <a:effectLst/>
                        </a:rPr>
                        <a:t>VN České údolí</a:t>
                      </a:r>
                      <a:endParaRPr lang="cs-CZ" sz="1000" noProof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25" marR="67325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12000" lvl="2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noProof="0" dirty="0">
                          <a:effectLst/>
                        </a:rPr>
                        <a:t>31 788</a:t>
                      </a:r>
                      <a:endParaRPr lang="cs-CZ" sz="10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25" marR="67325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6127618"/>
                  </a:ext>
                </a:extLst>
              </a:tr>
              <a:tr h="172052">
                <a:tc>
                  <a:txBody>
                    <a:bodyPr/>
                    <a:lstStyle/>
                    <a:p>
                      <a:pPr marL="3240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noProof="0">
                          <a:effectLst/>
                        </a:rPr>
                        <a:t>VN Hracholusky</a:t>
                      </a:r>
                      <a:endParaRPr lang="cs-CZ" sz="1000" noProof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25" marR="67325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12000" lvl="2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noProof="0" dirty="0">
                          <a:effectLst/>
                        </a:rPr>
                        <a:t>27 443</a:t>
                      </a:r>
                      <a:endParaRPr lang="cs-CZ" sz="10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25" marR="67325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2296018"/>
                  </a:ext>
                </a:extLst>
              </a:tr>
              <a:tr h="172052">
                <a:tc>
                  <a:txBody>
                    <a:bodyPr/>
                    <a:lstStyle/>
                    <a:p>
                      <a:pPr marL="3240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noProof="0">
                          <a:effectLst/>
                        </a:rPr>
                        <a:t>VN Hněvkovice</a:t>
                      </a:r>
                      <a:endParaRPr lang="cs-CZ" sz="1000" noProof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25" marR="67325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12000" lvl="2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noProof="0" dirty="0">
                          <a:effectLst/>
                        </a:rPr>
                        <a:t>26 804</a:t>
                      </a:r>
                      <a:endParaRPr lang="cs-CZ" sz="10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25" marR="67325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5070786"/>
                  </a:ext>
                </a:extLst>
              </a:tr>
              <a:tr h="172052">
                <a:tc>
                  <a:txBody>
                    <a:bodyPr/>
                    <a:lstStyle/>
                    <a:p>
                      <a:pPr marL="3240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noProof="0">
                          <a:effectLst/>
                        </a:rPr>
                        <a:t>VN Trnávka</a:t>
                      </a:r>
                      <a:endParaRPr lang="cs-CZ" sz="1000" noProof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25" marR="67325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12000" lvl="2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noProof="0" dirty="0">
                          <a:effectLst/>
                        </a:rPr>
                        <a:t>20 076</a:t>
                      </a:r>
                      <a:endParaRPr lang="cs-CZ" sz="10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25" marR="67325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7012472"/>
                  </a:ext>
                </a:extLst>
              </a:tr>
              <a:tr h="172052">
                <a:tc>
                  <a:txBody>
                    <a:bodyPr/>
                    <a:lstStyle/>
                    <a:p>
                      <a:pPr marL="3240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noProof="0">
                          <a:effectLst/>
                        </a:rPr>
                        <a:t>VN Sedlice</a:t>
                      </a:r>
                      <a:endParaRPr lang="cs-CZ" sz="1000" noProof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25" marR="67325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12000" lvl="2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noProof="0" dirty="0">
                          <a:effectLst/>
                        </a:rPr>
                        <a:t>12 521</a:t>
                      </a:r>
                      <a:endParaRPr lang="cs-CZ" sz="10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25" marR="67325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6544214"/>
                  </a:ext>
                </a:extLst>
              </a:tr>
              <a:tr h="172052">
                <a:tc>
                  <a:txBody>
                    <a:bodyPr/>
                    <a:lstStyle/>
                    <a:p>
                      <a:pPr marL="3240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noProof="0">
                          <a:effectLst/>
                        </a:rPr>
                        <a:t>Huťský ryb.</a:t>
                      </a:r>
                      <a:endParaRPr lang="cs-CZ" sz="1000" noProof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25" marR="67325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12000" lvl="2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noProof="0" dirty="0">
                          <a:effectLst/>
                        </a:rPr>
                        <a:t>10 205</a:t>
                      </a:r>
                      <a:endParaRPr lang="cs-CZ" sz="10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25" marR="67325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602176"/>
                  </a:ext>
                </a:extLst>
              </a:tr>
              <a:tr h="172052">
                <a:tc>
                  <a:txBody>
                    <a:bodyPr/>
                    <a:lstStyle/>
                    <a:p>
                      <a:pPr marL="3240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noProof="0">
                          <a:effectLst/>
                        </a:rPr>
                        <a:t>VN Hostivař</a:t>
                      </a:r>
                      <a:endParaRPr lang="cs-CZ" sz="1000" noProof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25" marR="67325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12000" lvl="2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noProof="0" dirty="0">
                          <a:effectLst/>
                        </a:rPr>
                        <a:t>9 287</a:t>
                      </a:r>
                      <a:endParaRPr lang="cs-CZ" sz="10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25" marR="67325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3110266"/>
                  </a:ext>
                </a:extLst>
              </a:tr>
              <a:tr h="172052">
                <a:tc>
                  <a:txBody>
                    <a:bodyPr/>
                    <a:lstStyle/>
                    <a:p>
                      <a:pPr marL="3240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noProof="0">
                          <a:effectLst/>
                        </a:rPr>
                        <a:t>VN Římov</a:t>
                      </a:r>
                      <a:endParaRPr lang="cs-CZ" sz="1000" noProof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25" marR="67325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12000" lvl="2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noProof="0" dirty="0">
                          <a:effectLst/>
                        </a:rPr>
                        <a:t>8 866</a:t>
                      </a:r>
                      <a:endParaRPr lang="cs-CZ" sz="10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25" marR="67325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7431216"/>
                  </a:ext>
                </a:extLst>
              </a:tr>
              <a:tr h="172052">
                <a:tc>
                  <a:txBody>
                    <a:bodyPr/>
                    <a:lstStyle/>
                    <a:p>
                      <a:pPr marL="3240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noProof="0">
                          <a:effectLst/>
                        </a:rPr>
                        <a:t>VN Kamýk</a:t>
                      </a:r>
                      <a:endParaRPr lang="cs-CZ" sz="1000" noProof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25" marR="67325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12000" lvl="2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noProof="0" dirty="0">
                          <a:effectLst/>
                        </a:rPr>
                        <a:t>7 450</a:t>
                      </a:r>
                      <a:endParaRPr lang="cs-CZ" sz="10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25" marR="67325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9040174"/>
                  </a:ext>
                </a:extLst>
              </a:tr>
              <a:tr h="172052">
                <a:tc>
                  <a:txBody>
                    <a:bodyPr/>
                    <a:lstStyle/>
                    <a:p>
                      <a:pPr marL="3240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noProof="0">
                          <a:effectLst/>
                        </a:rPr>
                        <a:t>VN Němčice</a:t>
                      </a:r>
                      <a:endParaRPr lang="cs-CZ" sz="1000" noProof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25" marR="67325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12000" lvl="2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noProof="0" dirty="0">
                          <a:effectLst/>
                        </a:rPr>
                        <a:t>6 979</a:t>
                      </a:r>
                      <a:endParaRPr lang="cs-CZ" sz="10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25" marR="67325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3762555"/>
                  </a:ext>
                </a:extLst>
              </a:tr>
              <a:tr h="172052">
                <a:tc>
                  <a:txBody>
                    <a:bodyPr/>
                    <a:lstStyle/>
                    <a:p>
                      <a:pPr marL="3240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noProof="0">
                          <a:effectLst/>
                        </a:rPr>
                        <a:t>rybník Okrouhlík</a:t>
                      </a:r>
                      <a:endParaRPr lang="cs-CZ" sz="1000" noProof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25" marR="67325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12000" lvl="2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noProof="0" dirty="0">
                          <a:effectLst/>
                        </a:rPr>
                        <a:t>5 895</a:t>
                      </a:r>
                      <a:endParaRPr lang="cs-CZ" sz="10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25" marR="67325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0242258"/>
                  </a:ext>
                </a:extLst>
              </a:tr>
              <a:tr h="172052">
                <a:tc>
                  <a:txBody>
                    <a:bodyPr/>
                    <a:lstStyle/>
                    <a:p>
                      <a:pPr marL="3240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noProof="0">
                          <a:effectLst/>
                        </a:rPr>
                        <a:t>Horusický ryb.</a:t>
                      </a:r>
                      <a:endParaRPr lang="cs-CZ" sz="1000" noProof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25" marR="67325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12000" lvl="2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noProof="0" dirty="0">
                          <a:effectLst/>
                        </a:rPr>
                        <a:t>5 265</a:t>
                      </a:r>
                      <a:endParaRPr lang="cs-CZ" sz="10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25" marR="67325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5121416"/>
                  </a:ext>
                </a:extLst>
              </a:tr>
              <a:tr h="172052">
                <a:tc>
                  <a:txBody>
                    <a:bodyPr/>
                    <a:lstStyle/>
                    <a:p>
                      <a:pPr marL="3240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noProof="0">
                          <a:effectLst/>
                        </a:rPr>
                        <a:t>rybník Pokoj</a:t>
                      </a:r>
                      <a:endParaRPr lang="cs-CZ" sz="1000" noProof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25" marR="67325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12000" lvl="2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noProof="0" dirty="0">
                          <a:effectLst/>
                        </a:rPr>
                        <a:t>4 667</a:t>
                      </a:r>
                      <a:endParaRPr lang="cs-CZ" sz="10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25" marR="67325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5834141"/>
                  </a:ext>
                </a:extLst>
              </a:tr>
              <a:tr h="172052">
                <a:tc>
                  <a:txBody>
                    <a:bodyPr/>
                    <a:lstStyle/>
                    <a:p>
                      <a:pPr marL="3240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noProof="0">
                          <a:effectLst/>
                        </a:rPr>
                        <a:t>VN Kořensko</a:t>
                      </a:r>
                      <a:endParaRPr lang="cs-CZ" sz="1000" noProof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25" marR="67325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12000" lvl="2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noProof="0" dirty="0">
                          <a:effectLst/>
                        </a:rPr>
                        <a:t>4 628</a:t>
                      </a:r>
                      <a:endParaRPr lang="cs-CZ" sz="10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25" marR="67325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263941"/>
                  </a:ext>
                </a:extLst>
              </a:tr>
              <a:tr h="172052">
                <a:tc>
                  <a:txBody>
                    <a:bodyPr/>
                    <a:lstStyle/>
                    <a:p>
                      <a:pPr marL="3240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noProof="0">
                          <a:effectLst/>
                        </a:rPr>
                        <a:t>VN Žlutice</a:t>
                      </a:r>
                      <a:endParaRPr lang="cs-CZ" sz="1000" noProof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25" marR="67325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12000" lvl="2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noProof="0" dirty="0">
                          <a:effectLst/>
                        </a:rPr>
                        <a:t>4 263</a:t>
                      </a:r>
                      <a:endParaRPr lang="cs-CZ" sz="10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25" marR="67325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9902727"/>
                  </a:ext>
                </a:extLst>
              </a:tr>
              <a:tr h="172052">
                <a:tc>
                  <a:txBody>
                    <a:bodyPr/>
                    <a:lstStyle/>
                    <a:p>
                      <a:pPr marL="3240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noProof="0">
                          <a:effectLst/>
                        </a:rPr>
                        <a:t>VN Lipno I</a:t>
                      </a:r>
                      <a:endParaRPr lang="cs-CZ" sz="1000" noProof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25" marR="67325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12000" lvl="2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noProof="0" dirty="0">
                          <a:effectLst/>
                        </a:rPr>
                        <a:t>3 780</a:t>
                      </a:r>
                      <a:endParaRPr lang="cs-CZ" sz="10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25" marR="67325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244814"/>
                  </a:ext>
                </a:extLst>
              </a:tr>
              <a:tr h="172052">
                <a:tc>
                  <a:txBody>
                    <a:bodyPr/>
                    <a:lstStyle/>
                    <a:p>
                      <a:pPr marL="3240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noProof="0">
                          <a:effectLst/>
                        </a:rPr>
                        <a:t>VN Štěchovice</a:t>
                      </a:r>
                      <a:endParaRPr lang="cs-CZ" sz="1000" noProof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25" marR="67325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12000" lvl="2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noProof="0" dirty="0">
                          <a:effectLst/>
                        </a:rPr>
                        <a:t>3 057</a:t>
                      </a:r>
                      <a:endParaRPr lang="cs-CZ" sz="10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25" marR="67325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6401344"/>
                  </a:ext>
                </a:extLst>
              </a:tr>
              <a:tr h="172052">
                <a:tc>
                  <a:txBody>
                    <a:bodyPr/>
                    <a:lstStyle/>
                    <a:p>
                      <a:pPr marL="3240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noProof="0">
                          <a:effectLst/>
                        </a:rPr>
                        <a:t>rybník Bezdrev</a:t>
                      </a:r>
                      <a:endParaRPr lang="cs-CZ" sz="1000" noProof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25" marR="67325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12000" lvl="2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noProof="0" dirty="0">
                          <a:effectLst/>
                        </a:rPr>
                        <a:t>2 988</a:t>
                      </a:r>
                      <a:endParaRPr lang="cs-CZ" sz="10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25" marR="67325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950589"/>
                  </a:ext>
                </a:extLst>
              </a:tr>
              <a:tr h="172052">
                <a:tc>
                  <a:txBody>
                    <a:bodyPr/>
                    <a:lstStyle/>
                    <a:p>
                      <a:pPr marL="3240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noProof="0">
                          <a:effectLst/>
                        </a:rPr>
                        <a:t>rybník Strašík</a:t>
                      </a:r>
                      <a:endParaRPr lang="cs-CZ" sz="1000" noProof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25" marR="67325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12000" lvl="2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noProof="0" dirty="0">
                          <a:effectLst/>
                        </a:rPr>
                        <a:t>2 543</a:t>
                      </a:r>
                      <a:endParaRPr lang="cs-CZ" sz="10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25" marR="67325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28611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21188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2"/>
          <p:cNvGrpSpPr/>
          <p:nvPr/>
        </p:nvGrpSpPr>
        <p:grpSpPr>
          <a:xfrm>
            <a:off x="250825" y="44450"/>
            <a:ext cx="9621838" cy="423019"/>
            <a:chOff x="250825" y="44450"/>
            <a:chExt cx="9621838" cy="423019"/>
          </a:xfrm>
        </p:grpSpPr>
        <p:grpSp>
          <p:nvGrpSpPr>
            <p:cNvPr id="17412" name="Skupina 10"/>
            <p:cNvGrpSpPr>
              <a:grpSpLocks/>
            </p:cNvGrpSpPr>
            <p:nvPr/>
          </p:nvGrpSpPr>
          <p:grpSpPr bwMode="auto">
            <a:xfrm>
              <a:off x="250825" y="44450"/>
              <a:ext cx="9621838" cy="423019"/>
              <a:chOff x="251520" y="44624"/>
              <a:chExt cx="9621798" cy="423180"/>
            </a:xfrm>
          </p:grpSpPr>
          <p:sp>
            <p:nvSpPr>
              <p:cNvPr id="17415" name="Text Box 4"/>
              <p:cNvSpPr txBox="1">
                <a:spLocks noChangeArrowheads="1"/>
              </p:cNvSpPr>
              <p:nvPr/>
            </p:nvSpPr>
            <p:spPr bwMode="auto">
              <a:xfrm>
                <a:off x="1296091" y="107627"/>
                <a:ext cx="7669181" cy="2928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1pPr>
                <a:lvl2pPr marL="742950" indent="-285750"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2pPr>
                <a:lvl3pPr marL="1143000" indent="-228600"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3pPr>
                <a:lvl4pPr marL="1600200" indent="-228600"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4pPr>
                <a:lvl5pPr marL="2057400" indent="-228600"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5pPr>
                <a:lvl6pPr marL="2514600" indent="-228600" defTabSz="44767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6pPr>
                <a:lvl7pPr marL="2971800" indent="-228600" defTabSz="44767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7pPr>
                <a:lvl8pPr marL="3429000" indent="-228600" defTabSz="44767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8pPr>
                <a:lvl9pPr marL="3886200" indent="-228600" defTabSz="44767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9pPr>
              </a:lstStyle>
              <a:p>
                <a:r>
                  <a:rPr lang="cs-CZ" sz="1400" cap="all">
                    <a:solidFill>
                      <a:srgbClr val="1E1C11"/>
                    </a:solidFill>
                    <a:latin typeface="Tahoma" pitchFamily="34" charset="0"/>
                  </a:rPr>
                  <a:t>vodní nádrže 2017</a:t>
                </a:r>
                <a:endParaRPr lang="cs-CZ" sz="1200">
                  <a:solidFill>
                    <a:srgbClr val="1E1C11"/>
                  </a:solidFill>
                  <a:latin typeface="Tahoma" pitchFamily="34" charset="0"/>
                </a:endParaRPr>
              </a:p>
            </p:txBody>
          </p:sp>
          <p:sp>
            <p:nvSpPr>
              <p:cNvPr id="17416" name="Line 5"/>
              <p:cNvSpPr>
                <a:spLocks noChangeShapeType="1"/>
              </p:cNvSpPr>
              <p:nvPr/>
            </p:nvSpPr>
            <p:spPr bwMode="auto">
              <a:xfrm>
                <a:off x="251520" y="467804"/>
                <a:ext cx="9621798" cy="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pic>
            <p:nvPicPr>
              <p:cNvPr id="17417" name="Picture 9" descr="0_Lev_pruhledny_tm_modry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21" y="69626"/>
                <a:ext cx="433386" cy="3438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18" name="Obrázek 5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63750" y="44624"/>
                <a:ext cx="378411" cy="3819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" name="Obdélník 1"/>
            <p:cNvSpPr/>
            <p:nvPr/>
          </p:nvSpPr>
          <p:spPr>
            <a:xfrm>
              <a:off x="7848600" y="107429"/>
              <a:ext cx="2006255" cy="2927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49170">
                <a:defRPr/>
              </a:pPr>
              <a:r>
                <a:rPr lang="cs-CZ" sz="1400">
                  <a:solidFill>
                    <a:schemeClr val="bg2">
                      <a:lumMod val="10000"/>
                    </a:schemeClr>
                  </a:solidFill>
                  <a:latin typeface="Tahoma" pitchFamily="34" charset="0"/>
                </a:rPr>
                <a:t>josef.krasa@fsv.cvut.cz</a:t>
              </a:r>
            </a:p>
          </p:txBody>
        </p:sp>
      </p:grpSp>
      <p:pic>
        <p:nvPicPr>
          <p:cNvPr id="15" name="Obrázek 14">
            <a:extLst>
              <a:ext uri="{FF2B5EF4-FFF2-40B4-BE49-F238E27FC236}">
                <a16:creationId xmlns:a16="http://schemas.microsoft.com/office/drawing/2014/main" id="{69345B81-4C62-4E15-B463-27B90F731C2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t="782" r="12988" b="-666"/>
          <a:stretch/>
        </p:blipFill>
        <p:spPr>
          <a:xfrm>
            <a:off x="4437424" y="611485"/>
            <a:ext cx="5417431" cy="4672534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4B4CFEF8-77F8-48C3-B0F5-20F40FAED4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3419797"/>
            <a:ext cx="4864029" cy="3242687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A88CE061-8175-4AD1-9D9A-5E7B23CC8086}"/>
              </a:ext>
            </a:extLst>
          </p:cNvPr>
          <p:cNvSpPr/>
          <p:nvPr/>
        </p:nvSpPr>
        <p:spPr>
          <a:xfrm>
            <a:off x="575816" y="755501"/>
            <a:ext cx="3168352" cy="349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cs-CZ" b="1" dirty="0">
                <a:solidFill>
                  <a:schemeClr val="tx1"/>
                </a:solidFill>
              </a:rPr>
              <a:t>Povodí Blanice - 11.8.2017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A2F88A5B-019D-4C0C-8EE6-ACD482A76E1A}"/>
              </a:ext>
            </a:extLst>
          </p:cNvPr>
          <p:cNvSpPr/>
          <p:nvPr/>
        </p:nvSpPr>
        <p:spPr>
          <a:xfrm>
            <a:off x="431800" y="1384182"/>
            <a:ext cx="3890441" cy="1981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>
                <a:solidFill>
                  <a:schemeClr val="tx1"/>
                </a:solidFill>
              </a:rPr>
              <a:t>Prezentované výpočty byly realizovány v rámci zakázky „Příprava listů opatření typu A lokalit plošného zemědělského znečištění pro plány dílčích povodí “, zpracovávané pro Povodí Vltavy </a:t>
            </a:r>
            <a:r>
              <a:rPr lang="cs-CZ" sz="1100" dirty="0" err="1">
                <a:solidFill>
                  <a:schemeClr val="tx1"/>
                </a:solidFill>
              </a:rPr>
              <a:t>s.p</a:t>
            </a:r>
            <a:r>
              <a:rPr lang="cs-CZ" sz="1100" dirty="0">
                <a:solidFill>
                  <a:schemeClr val="tx1"/>
                </a:solidFill>
              </a:rPr>
              <a:t>. Monitoring popisovaných erozních procesů je řešen v rámci projektu QK1720289 s názvem „Vývoj automatizovaného nástroje pro optimalizaci monitoringu eroze zemědělské půdy“ a hodnoty C-faktoru vstupující do řešení jsou určovány v rámci projektu QJ1530181 – “Stanovení aktuálních hodnot ochranného účinku vegetace za účelem kvantifikace a zefektivnění protierozní ochrany zemědělské půdy v České republice”.</a:t>
            </a:r>
          </a:p>
        </p:txBody>
      </p:sp>
    </p:spTree>
    <p:extLst>
      <p:ext uri="{BB962C8B-B14F-4D97-AF65-F5344CB8AC3E}">
        <p14:creationId xmlns:p14="http://schemas.microsoft.com/office/powerpoint/2010/main" val="111862735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2"/>
          <p:cNvGrpSpPr/>
          <p:nvPr/>
        </p:nvGrpSpPr>
        <p:grpSpPr>
          <a:xfrm>
            <a:off x="250825" y="44450"/>
            <a:ext cx="9621838" cy="423019"/>
            <a:chOff x="250825" y="44450"/>
            <a:chExt cx="9621838" cy="423019"/>
          </a:xfrm>
        </p:grpSpPr>
        <p:grpSp>
          <p:nvGrpSpPr>
            <p:cNvPr id="17412" name="Skupina 10"/>
            <p:cNvGrpSpPr>
              <a:grpSpLocks/>
            </p:cNvGrpSpPr>
            <p:nvPr/>
          </p:nvGrpSpPr>
          <p:grpSpPr bwMode="auto">
            <a:xfrm>
              <a:off x="250825" y="44450"/>
              <a:ext cx="9621838" cy="423019"/>
              <a:chOff x="251520" y="44624"/>
              <a:chExt cx="9621798" cy="423180"/>
            </a:xfrm>
          </p:grpSpPr>
          <p:sp>
            <p:nvSpPr>
              <p:cNvPr id="17415" name="Text Box 4"/>
              <p:cNvSpPr txBox="1">
                <a:spLocks noChangeArrowheads="1"/>
              </p:cNvSpPr>
              <p:nvPr/>
            </p:nvSpPr>
            <p:spPr bwMode="auto">
              <a:xfrm>
                <a:off x="1296091" y="107627"/>
                <a:ext cx="7669181" cy="2928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1pPr>
                <a:lvl2pPr marL="742950" indent="-285750"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2pPr>
                <a:lvl3pPr marL="1143000" indent="-228600"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3pPr>
                <a:lvl4pPr marL="1600200" indent="-228600"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4pPr>
                <a:lvl5pPr marL="2057400" indent="-228600"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5pPr>
                <a:lvl6pPr marL="2514600" indent="-228600" defTabSz="44767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6pPr>
                <a:lvl7pPr marL="2971800" indent="-228600" defTabSz="44767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7pPr>
                <a:lvl8pPr marL="3429000" indent="-228600" defTabSz="44767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8pPr>
                <a:lvl9pPr marL="3886200" indent="-228600" defTabSz="44767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9pPr>
              </a:lstStyle>
              <a:p>
                <a:r>
                  <a:rPr lang="cs-CZ" sz="1400" cap="all">
                    <a:solidFill>
                      <a:srgbClr val="1E1C11"/>
                    </a:solidFill>
                    <a:latin typeface="Tahoma" pitchFamily="34" charset="0"/>
                  </a:rPr>
                  <a:t>vodní nádrže 2017</a:t>
                </a:r>
                <a:endParaRPr lang="cs-CZ" sz="1200">
                  <a:solidFill>
                    <a:srgbClr val="1E1C11"/>
                  </a:solidFill>
                  <a:latin typeface="Tahoma" pitchFamily="34" charset="0"/>
                </a:endParaRPr>
              </a:p>
            </p:txBody>
          </p:sp>
          <p:sp>
            <p:nvSpPr>
              <p:cNvPr id="17416" name="Line 5"/>
              <p:cNvSpPr>
                <a:spLocks noChangeShapeType="1"/>
              </p:cNvSpPr>
              <p:nvPr/>
            </p:nvSpPr>
            <p:spPr bwMode="auto">
              <a:xfrm>
                <a:off x="251520" y="467804"/>
                <a:ext cx="9621798" cy="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pic>
            <p:nvPicPr>
              <p:cNvPr id="17417" name="Picture 9" descr="0_Lev_pruhledny_tm_modry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21" y="69626"/>
                <a:ext cx="433386" cy="3438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18" name="Obrázek 5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63750" y="44624"/>
                <a:ext cx="378411" cy="3819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" name="Obdélník 1"/>
            <p:cNvSpPr/>
            <p:nvPr/>
          </p:nvSpPr>
          <p:spPr>
            <a:xfrm>
              <a:off x="7848600" y="107429"/>
              <a:ext cx="2006255" cy="2927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49170">
                <a:defRPr/>
              </a:pPr>
              <a:r>
                <a:rPr lang="cs-CZ" sz="1400">
                  <a:solidFill>
                    <a:schemeClr val="bg2">
                      <a:lumMod val="10000"/>
                    </a:schemeClr>
                  </a:solidFill>
                  <a:latin typeface="Tahoma" pitchFamily="34" charset="0"/>
                </a:rPr>
                <a:t>josef.krasa@fsv.cvut.cz</a:t>
              </a:r>
            </a:p>
          </p:txBody>
        </p:sp>
      </p:grpSp>
      <p:pic>
        <p:nvPicPr>
          <p:cNvPr id="15" name="Obrázek 14">
            <a:extLst>
              <a:ext uri="{FF2B5EF4-FFF2-40B4-BE49-F238E27FC236}">
                <a16:creationId xmlns:a16="http://schemas.microsoft.com/office/drawing/2014/main" id="{69345B81-4C62-4E15-B463-27B90F731C2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t="782" r="12988" b="-666"/>
          <a:stretch/>
        </p:blipFill>
        <p:spPr>
          <a:xfrm>
            <a:off x="4437424" y="611485"/>
            <a:ext cx="5417431" cy="4672534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4B4CFEF8-77F8-48C3-B0F5-20F40FAED4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3419797"/>
            <a:ext cx="4864029" cy="3242687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A88CE061-8175-4AD1-9D9A-5E7B23CC8086}"/>
              </a:ext>
            </a:extLst>
          </p:cNvPr>
          <p:cNvSpPr/>
          <p:nvPr/>
        </p:nvSpPr>
        <p:spPr>
          <a:xfrm>
            <a:off x="575816" y="755501"/>
            <a:ext cx="3168352" cy="349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cs-CZ" b="1" dirty="0">
                <a:solidFill>
                  <a:schemeClr val="tx1"/>
                </a:solidFill>
              </a:rPr>
              <a:t>Povodí Blanice - 11.8.2017</a:t>
            </a: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EB794016-F951-4B09-A457-61A137106C04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5620298" y="5508029"/>
            <a:ext cx="3910087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just" hangingPunct="1"/>
            <a:r>
              <a:rPr lang="cs-CZ" sz="2800" b="1">
                <a:solidFill>
                  <a:schemeClr val="tx1"/>
                </a:solidFill>
                <a:cs typeface="Arial" charset="0"/>
              </a:rPr>
              <a:t>Děkuji za pozornost!</a:t>
            </a:r>
            <a:endParaRPr lang="cs-CZ" sz="2000" b="1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A2F88A5B-019D-4C0C-8EE6-ACD482A76E1A}"/>
              </a:ext>
            </a:extLst>
          </p:cNvPr>
          <p:cNvSpPr/>
          <p:nvPr/>
        </p:nvSpPr>
        <p:spPr>
          <a:xfrm>
            <a:off x="431800" y="1384182"/>
            <a:ext cx="3890441" cy="1981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>
                <a:solidFill>
                  <a:schemeClr val="tx1"/>
                </a:solidFill>
              </a:rPr>
              <a:t>Prezentované výpočty byly realizovány v rámci zakázky „Příprava listů opatření typu A lokalit plošného zemědělského znečištění pro plány dílčích povodí “, zpracovávané pro Povodí Vltavy </a:t>
            </a:r>
            <a:r>
              <a:rPr lang="cs-CZ" sz="1100" dirty="0" err="1">
                <a:solidFill>
                  <a:schemeClr val="tx1"/>
                </a:solidFill>
              </a:rPr>
              <a:t>s.p</a:t>
            </a:r>
            <a:r>
              <a:rPr lang="cs-CZ" sz="1100" dirty="0">
                <a:solidFill>
                  <a:schemeClr val="tx1"/>
                </a:solidFill>
              </a:rPr>
              <a:t>. Monitoring popisovaných erozních procesů je řešen v rámci projektu QK1720289 s názvem „Vývoj automatizovaného nástroje pro optimalizaci monitoringu eroze zemědělské půdy“ a hodnoty C-faktoru vstupující do řešení jsou určovány v rámci projektu QJ1530181 – “Stanovení aktuálních hodnot ochranného účinku vegetace za účelem kvantifikace a zefektivnění protierozní ochrany zemědělské půdy v České republice”.</a:t>
            </a:r>
          </a:p>
        </p:txBody>
      </p:sp>
    </p:spTree>
    <p:extLst>
      <p:ext uri="{BB962C8B-B14F-4D97-AF65-F5344CB8AC3E}">
        <p14:creationId xmlns:p14="http://schemas.microsoft.com/office/powerpoint/2010/main" val="196022811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2"/>
          <p:cNvGrpSpPr/>
          <p:nvPr/>
        </p:nvGrpSpPr>
        <p:grpSpPr>
          <a:xfrm>
            <a:off x="250825" y="44450"/>
            <a:ext cx="9621838" cy="423019"/>
            <a:chOff x="250825" y="44450"/>
            <a:chExt cx="9621838" cy="423019"/>
          </a:xfrm>
        </p:grpSpPr>
        <p:grpSp>
          <p:nvGrpSpPr>
            <p:cNvPr id="17412" name="Skupina 10"/>
            <p:cNvGrpSpPr>
              <a:grpSpLocks/>
            </p:cNvGrpSpPr>
            <p:nvPr/>
          </p:nvGrpSpPr>
          <p:grpSpPr bwMode="auto">
            <a:xfrm>
              <a:off x="250825" y="44450"/>
              <a:ext cx="9621838" cy="423019"/>
              <a:chOff x="251520" y="44624"/>
              <a:chExt cx="9621798" cy="423180"/>
            </a:xfrm>
          </p:grpSpPr>
          <p:sp>
            <p:nvSpPr>
              <p:cNvPr id="17415" name="Text Box 4"/>
              <p:cNvSpPr txBox="1">
                <a:spLocks noChangeArrowheads="1"/>
              </p:cNvSpPr>
              <p:nvPr/>
            </p:nvSpPr>
            <p:spPr bwMode="auto">
              <a:xfrm>
                <a:off x="1296091" y="107627"/>
                <a:ext cx="7669181" cy="2928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1pPr>
                <a:lvl2pPr marL="742950" indent="-285750"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2pPr>
                <a:lvl3pPr marL="1143000" indent="-228600"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3pPr>
                <a:lvl4pPr marL="1600200" indent="-228600"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4pPr>
                <a:lvl5pPr marL="2057400" indent="-228600"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5pPr>
                <a:lvl6pPr marL="2514600" indent="-228600" defTabSz="44767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6pPr>
                <a:lvl7pPr marL="2971800" indent="-228600" defTabSz="44767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7pPr>
                <a:lvl8pPr marL="3429000" indent="-228600" defTabSz="44767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8pPr>
                <a:lvl9pPr marL="3886200" indent="-228600" defTabSz="44767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9pPr>
              </a:lstStyle>
              <a:p>
                <a:r>
                  <a:rPr lang="cs-CZ" sz="1400" cap="all" dirty="0">
                    <a:solidFill>
                      <a:srgbClr val="1E1C11"/>
                    </a:solidFill>
                    <a:latin typeface="Tahoma" pitchFamily="34" charset="0"/>
                  </a:rPr>
                  <a:t>vodní nádrže 2017</a:t>
                </a:r>
                <a:endParaRPr lang="en-US" sz="1200" dirty="0">
                  <a:solidFill>
                    <a:srgbClr val="1E1C11"/>
                  </a:solidFill>
                  <a:latin typeface="Tahoma" pitchFamily="34" charset="0"/>
                </a:endParaRPr>
              </a:p>
            </p:txBody>
          </p:sp>
          <p:sp>
            <p:nvSpPr>
              <p:cNvPr id="17416" name="Line 5"/>
              <p:cNvSpPr>
                <a:spLocks noChangeShapeType="1"/>
              </p:cNvSpPr>
              <p:nvPr/>
            </p:nvSpPr>
            <p:spPr bwMode="auto">
              <a:xfrm>
                <a:off x="251520" y="467804"/>
                <a:ext cx="9621798" cy="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17417" name="Picture 9" descr="0_Lev_pruhledny_tm_modry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21" y="69626"/>
                <a:ext cx="433386" cy="3438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18" name="Obrázek 5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63750" y="44624"/>
                <a:ext cx="378411" cy="3819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" name="Obdélník 1"/>
            <p:cNvSpPr/>
            <p:nvPr/>
          </p:nvSpPr>
          <p:spPr>
            <a:xfrm>
              <a:off x="7848600" y="107429"/>
              <a:ext cx="2006255" cy="2927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49170">
                <a:defRPr/>
              </a:pPr>
              <a:r>
                <a:rPr lang="cs-CZ" sz="1400" dirty="0">
                  <a:solidFill>
                    <a:schemeClr val="bg2">
                      <a:lumMod val="10000"/>
                    </a:schemeClr>
                  </a:solidFill>
                  <a:latin typeface="Tahoma" pitchFamily="34" charset="0"/>
                </a:rPr>
                <a:t>josef.krasa@fsv.cvut.cz</a:t>
              </a:r>
            </a:p>
          </p:txBody>
        </p:sp>
      </p:grpSp>
      <p:sp>
        <p:nvSpPr>
          <p:cNvPr id="12" name="Nadpis 1">
            <a:extLst>
              <a:ext uri="{FF2B5EF4-FFF2-40B4-BE49-F238E27FC236}">
                <a16:creationId xmlns:a16="http://schemas.microsoft.com/office/drawing/2014/main" id="{9D90AA32-5022-4A7D-BED7-80FAB669F19E}"/>
              </a:ext>
            </a:extLst>
          </p:cNvPr>
          <p:cNvSpPr txBox="1">
            <a:spLocks/>
          </p:cNvSpPr>
          <p:nvPr/>
        </p:nvSpPr>
        <p:spPr>
          <a:xfrm>
            <a:off x="250825" y="683493"/>
            <a:ext cx="9604030" cy="576064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algn="ctr" defTabSz="1006475" rtl="0" eaLnBrk="0" fontAlgn="base" hangingPunct="0">
              <a:spcBef>
                <a:spcPct val="0"/>
              </a:spcBef>
              <a:spcAft>
                <a:spcPct val="0"/>
              </a:spcAft>
              <a:defRPr sz="4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1006475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34" charset="0"/>
              </a:defRPr>
            </a:lvl2pPr>
            <a:lvl3pPr algn="ctr" defTabSz="1006475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34" charset="0"/>
              </a:defRPr>
            </a:lvl3pPr>
            <a:lvl4pPr algn="ctr" defTabSz="1006475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34" charset="0"/>
              </a:defRPr>
            </a:lvl4pPr>
            <a:lvl5pPr algn="ctr" defTabSz="1006475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1006475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1006475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1006475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1006475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SzTx/>
              <a:buFontTx/>
            </a:pPr>
            <a:r>
              <a:rPr lang="cs-CZ" sz="2600" b="1" dirty="0">
                <a:latin typeface="+mn-lt"/>
              </a:rPr>
              <a:t>Příprava listů opatření typu A </a:t>
            </a:r>
            <a:r>
              <a:rPr lang="cs-CZ" sz="2000" dirty="0">
                <a:latin typeface="+mn-lt"/>
              </a:rPr>
              <a:t>lokalit plošného zemědělského znečištění pro plány dílčích povodí </a:t>
            </a:r>
            <a:br>
              <a:rPr lang="cs-CZ" sz="2000" dirty="0">
                <a:latin typeface="+mn-lt"/>
              </a:rPr>
            </a:br>
            <a:r>
              <a:rPr lang="cs-CZ" sz="2000" dirty="0">
                <a:latin typeface="+mn-lt"/>
              </a:rPr>
              <a:t>– pro Povodí Vltavy, </a:t>
            </a:r>
            <a:r>
              <a:rPr lang="cs-CZ" sz="2000" dirty="0" err="1">
                <a:latin typeface="+mn-lt"/>
              </a:rPr>
              <a:t>s.p</a:t>
            </a:r>
            <a:r>
              <a:rPr lang="cs-CZ" sz="2000" dirty="0">
                <a:latin typeface="+mn-lt"/>
              </a:rPr>
              <a:t>. (VÚMOP, </a:t>
            </a:r>
            <a:r>
              <a:rPr lang="cs-CZ" sz="2000" dirty="0" err="1">
                <a:latin typeface="+mn-lt"/>
              </a:rPr>
              <a:t>v.v.i</a:t>
            </a:r>
            <a:r>
              <a:rPr lang="cs-CZ" sz="2000" dirty="0">
                <a:latin typeface="+mn-lt"/>
              </a:rPr>
              <a:t>; ČVUT v Praze; SWECO, a.s.; VÚV TGM, </a:t>
            </a:r>
            <a:r>
              <a:rPr lang="cs-CZ" sz="2000" dirty="0" err="1">
                <a:latin typeface="+mn-lt"/>
              </a:rPr>
              <a:t>v.v.i</a:t>
            </a:r>
            <a:r>
              <a:rPr lang="cs-CZ" sz="2000" dirty="0">
                <a:latin typeface="+mn-lt"/>
              </a:rPr>
              <a:t>.)</a:t>
            </a:r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59896FE4-E722-4678-BCF2-EBC7AEB1F161}"/>
              </a:ext>
            </a:extLst>
          </p:cNvPr>
          <p:cNvSpPr txBox="1">
            <a:spLocks/>
          </p:cNvSpPr>
          <p:nvPr/>
        </p:nvSpPr>
        <p:spPr>
          <a:xfrm>
            <a:off x="889599" y="1429131"/>
            <a:ext cx="4726777" cy="1606897"/>
          </a:xfrm>
          <a:prstGeom prst="rect">
            <a:avLst/>
          </a:prstGeom>
        </p:spPr>
        <p:txBody>
          <a:bodyPr/>
          <a:lstStyle>
            <a:lvl1pPr marL="377825" indent="-377825" algn="l" defTabSz="1006475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7563" indent="-314325" algn="l" defTabSz="1006475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8888" indent="-250825" algn="l" defTabSz="1006475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2125" indent="-250825" algn="l" defTabSz="1006475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6950" indent="-250825" algn="l" defTabSz="1006475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269" indent="-251934" algn="l" defTabSz="100773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136" indent="-251934" algn="l" defTabSz="100773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003" indent="-251934" algn="l" defTabSz="100773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2870" indent="-251934" algn="l" defTabSz="100773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ClrTx/>
              <a:buSzTx/>
              <a:buFont typeface="Arial" charset="0"/>
              <a:buNone/>
            </a:pPr>
            <a:r>
              <a:rPr lang="cs-CZ" sz="2000" b="1" dirty="0"/>
              <a:t>Hierarchie cílových profilů (KB)</a:t>
            </a:r>
          </a:p>
          <a:p>
            <a:pPr>
              <a:lnSpc>
                <a:spcPct val="100000"/>
              </a:lnSpc>
              <a:buClrTx/>
              <a:buSzTx/>
            </a:pPr>
            <a:r>
              <a:rPr lang="cs-CZ" sz="2000" dirty="0"/>
              <a:t>uzávěrové profily vodních útvarů (</a:t>
            </a:r>
            <a:r>
              <a:rPr lang="cs-CZ" sz="2000" b="1" dirty="0"/>
              <a:t>A1</a:t>
            </a:r>
            <a:r>
              <a:rPr lang="cs-CZ" sz="2000" dirty="0"/>
              <a:t>)</a:t>
            </a:r>
          </a:p>
          <a:p>
            <a:pPr>
              <a:lnSpc>
                <a:spcPct val="100000"/>
              </a:lnSpc>
              <a:buClrTx/>
              <a:buSzTx/>
            </a:pPr>
            <a:r>
              <a:rPr lang="cs-CZ" sz="2000" dirty="0"/>
              <a:t>uzávěrové profily povodí IV. řádu (</a:t>
            </a:r>
            <a:r>
              <a:rPr lang="cs-CZ" sz="2000" b="1" dirty="0"/>
              <a:t>A2</a:t>
            </a:r>
            <a:r>
              <a:rPr lang="cs-CZ" sz="2000" dirty="0"/>
              <a:t>)</a:t>
            </a:r>
          </a:p>
          <a:p>
            <a:pPr>
              <a:lnSpc>
                <a:spcPct val="100000"/>
              </a:lnSpc>
              <a:buClrTx/>
              <a:buSzTx/>
            </a:pPr>
            <a:r>
              <a:rPr lang="cs-CZ" sz="2000" dirty="0"/>
              <a:t>uzávěrové profily </a:t>
            </a:r>
            <a:r>
              <a:rPr lang="cs-CZ" sz="2000" dirty="0" err="1"/>
              <a:t>subpovodí</a:t>
            </a:r>
            <a:r>
              <a:rPr lang="cs-CZ" sz="2000" dirty="0"/>
              <a:t> (</a:t>
            </a:r>
            <a:r>
              <a:rPr lang="cs-CZ" sz="2000" b="1" dirty="0"/>
              <a:t>A3)</a:t>
            </a:r>
            <a:endParaRPr lang="cs-CZ" sz="2000" dirty="0"/>
          </a:p>
          <a:p>
            <a:pPr marL="0" indent="0">
              <a:lnSpc>
                <a:spcPct val="100000"/>
              </a:lnSpc>
              <a:buClrTx/>
              <a:buSzTx/>
              <a:buFont typeface="Arial" charset="0"/>
              <a:buNone/>
            </a:pPr>
            <a:endParaRPr lang="cs-CZ" sz="2000" dirty="0"/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C0B43C4D-E27F-4616-B926-88D616245984}"/>
              </a:ext>
            </a:extLst>
          </p:cNvPr>
          <p:cNvGrpSpPr/>
          <p:nvPr/>
        </p:nvGrpSpPr>
        <p:grpSpPr>
          <a:xfrm>
            <a:off x="252402" y="3059757"/>
            <a:ext cx="9684453" cy="4392488"/>
            <a:chOff x="252403" y="3059757"/>
            <a:chExt cx="9144000" cy="4080000"/>
          </a:xfrm>
        </p:grpSpPr>
        <p:pic>
          <p:nvPicPr>
            <p:cNvPr id="14" name="Obrázek 13">
              <a:extLst>
                <a:ext uri="{FF2B5EF4-FFF2-40B4-BE49-F238E27FC236}">
                  <a16:creationId xmlns:a16="http://schemas.microsoft.com/office/drawing/2014/main" id="{FEA1C637-616B-4F63-A764-889C26292F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2403" y="3061450"/>
              <a:ext cx="5558170" cy="407830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5" name="Obrázek 14">
              <a:extLst>
                <a:ext uri="{FF2B5EF4-FFF2-40B4-BE49-F238E27FC236}">
                  <a16:creationId xmlns:a16="http://schemas.microsoft.com/office/drawing/2014/main" id="{A054C53B-BA19-421A-BA0F-ED39B2A55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44714" y="3059757"/>
              <a:ext cx="5551689" cy="407839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pic>
        <p:nvPicPr>
          <p:cNvPr id="6" name="Obrázek 5">
            <a:extLst>
              <a:ext uri="{FF2B5EF4-FFF2-40B4-BE49-F238E27FC236}">
                <a16:creationId xmlns:a16="http://schemas.microsoft.com/office/drawing/2014/main" id="{B117F516-376A-4FA8-BA7E-165F981E33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82075" y="1349216"/>
            <a:ext cx="2540428" cy="160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02625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2"/>
          <p:cNvGrpSpPr/>
          <p:nvPr/>
        </p:nvGrpSpPr>
        <p:grpSpPr>
          <a:xfrm>
            <a:off x="250825" y="44450"/>
            <a:ext cx="9621838" cy="423019"/>
            <a:chOff x="250825" y="44450"/>
            <a:chExt cx="9621838" cy="423019"/>
          </a:xfrm>
        </p:grpSpPr>
        <p:grpSp>
          <p:nvGrpSpPr>
            <p:cNvPr id="17412" name="Skupina 10"/>
            <p:cNvGrpSpPr>
              <a:grpSpLocks/>
            </p:cNvGrpSpPr>
            <p:nvPr/>
          </p:nvGrpSpPr>
          <p:grpSpPr bwMode="auto">
            <a:xfrm>
              <a:off x="250825" y="44450"/>
              <a:ext cx="9621838" cy="423019"/>
              <a:chOff x="251520" y="44624"/>
              <a:chExt cx="9621798" cy="423180"/>
            </a:xfrm>
          </p:grpSpPr>
          <p:sp>
            <p:nvSpPr>
              <p:cNvPr id="17415" name="Text Box 4"/>
              <p:cNvSpPr txBox="1">
                <a:spLocks noChangeArrowheads="1"/>
              </p:cNvSpPr>
              <p:nvPr/>
            </p:nvSpPr>
            <p:spPr bwMode="auto">
              <a:xfrm>
                <a:off x="1296091" y="107627"/>
                <a:ext cx="7669181" cy="2928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1pPr>
                <a:lvl2pPr marL="742950" indent="-285750"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2pPr>
                <a:lvl3pPr marL="1143000" indent="-228600"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3pPr>
                <a:lvl4pPr marL="1600200" indent="-228600"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4pPr>
                <a:lvl5pPr marL="2057400" indent="-228600"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5pPr>
                <a:lvl6pPr marL="2514600" indent="-228600" defTabSz="44767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6pPr>
                <a:lvl7pPr marL="2971800" indent="-228600" defTabSz="44767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7pPr>
                <a:lvl8pPr marL="3429000" indent="-228600" defTabSz="44767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8pPr>
                <a:lvl9pPr marL="3886200" indent="-228600" defTabSz="44767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9pPr>
              </a:lstStyle>
              <a:p>
                <a:r>
                  <a:rPr lang="cs-CZ" sz="1400" cap="all" dirty="0">
                    <a:solidFill>
                      <a:srgbClr val="1E1C11"/>
                    </a:solidFill>
                    <a:latin typeface="Tahoma" pitchFamily="34" charset="0"/>
                  </a:rPr>
                  <a:t>vodní nádrže 2017</a:t>
                </a:r>
                <a:endParaRPr lang="en-US" sz="1200" dirty="0">
                  <a:solidFill>
                    <a:srgbClr val="1E1C11"/>
                  </a:solidFill>
                  <a:latin typeface="Tahoma" pitchFamily="34" charset="0"/>
                </a:endParaRPr>
              </a:p>
            </p:txBody>
          </p:sp>
          <p:sp>
            <p:nvSpPr>
              <p:cNvPr id="17416" name="Line 5"/>
              <p:cNvSpPr>
                <a:spLocks noChangeShapeType="1"/>
              </p:cNvSpPr>
              <p:nvPr/>
            </p:nvSpPr>
            <p:spPr bwMode="auto">
              <a:xfrm>
                <a:off x="251520" y="467804"/>
                <a:ext cx="9621798" cy="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17417" name="Picture 9" descr="0_Lev_pruhledny_tm_modry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21" y="69626"/>
                <a:ext cx="433386" cy="3438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18" name="Obrázek 5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63750" y="44624"/>
                <a:ext cx="378411" cy="3819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" name="Obdélník 1"/>
            <p:cNvSpPr/>
            <p:nvPr/>
          </p:nvSpPr>
          <p:spPr>
            <a:xfrm>
              <a:off x="7848600" y="107429"/>
              <a:ext cx="2006255" cy="2927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49170">
                <a:defRPr/>
              </a:pPr>
              <a:r>
                <a:rPr lang="cs-CZ" sz="1400" dirty="0">
                  <a:solidFill>
                    <a:schemeClr val="bg2">
                      <a:lumMod val="10000"/>
                    </a:schemeClr>
                  </a:solidFill>
                  <a:latin typeface="Tahoma" pitchFamily="34" charset="0"/>
                </a:rPr>
                <a:t>josef.krasa@fsv.cvut.cz</a:t>
              </a:r>
            </a:p>
          </p:txBody>
        </p:sp>
      </p:grpSp>
      <p:sp>
        <p:nvSpPr>
          <p:cNvPr id="9" name="Rectangle 16">
            <a:extLst>
              <a:ext uri="{FF2B5EF4-FFF2-40B4-BE49-F238E27FC236}">
                <a16:creationId xmlns:a16="http://schemas.microsoft.com/office/drawing/2014/main" id="{FCFACE1C-A919-4D42-8509-DE8A8AFAC6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440" y="691972"/>
            <a:ext cx="9082027" cy="43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chemeClr val="tx1"/>
                </a:solidFill>
              </a:rPr>
              <a:t>Stanovení množství sedimentu ve vodních nádržích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584AD50F-91A5-45A0-AAFE-5702ECD2C2C0}"/>
              </a:ext>
            </a:extLst>
          </p:cNvPr>
          <p:cNvSpPr txBox="1"/>
          <p:nvPr/>
        </p:nvSpPr>
        <p:spPr>
          <a:xfrm>
            <a:off x="640440" y="1169024"/>
            <a:ext cx="8648344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Model </a:t>
            </a:r>
            <a:r>
              <a:rPr lang="cs-CZ" b="1" dirty="0">
                <a:solidFill>
                  <a:schemeClr val="tx1"/>
                </a:solidFill>
              </a:rPr>
              <a:t>WATEM/SEDEM:  </a:t>
            </a:r>
            <a:r>
              <a:rPr lang="cs-CZ" dirty="0">
                <a:solidFill>
                  <a:schemeClr val="tx1"/>
                </a:solidFill>
              </a:rPr>
              <a:t>eroze x depozice pro každý element (10x10 m)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D464B0D5-35FC-408C-AE92-77864BF546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0513" y="2267669"/>
            <a:ext cx="2653289" cy="468000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8518B556-2BFD-42E2-A19C-889F6FC7AED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174"/>
          <a:stretch/>
        </p:blipFill>
        <p:spPr>
          <a:xfrm>
            <a:off x="3744168" y="2267668"/>
            <a:ext cx="2639654" cy="468000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BBA123E0-055E-405F-BAFB-14675842709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2" t="6279" r="47582" b="12102"/>
          <a:stretch/>
        </p:blipFill>
        <p:spPr>
          <a:xfrm>
            <a:off x="670924" y="2267148"/>
            <a:ext cx="2627259" cy="4680520"/>
          </a:xfrm>
          <a:prstGeom prst="rect">
            <a:avLst/>
          </a:prstGeom>
          <a:ln>
            <a:noFill/>
          </a:ln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855F7B35-FFE2-482C-B22E-4254E81E6AB5}"/>
              </a:ext>
            </a:extLst>
          </p:cNvPr>
          <p:cNvSpPr txBox="1"/>
          <p:nvPr/>
        </p:nvSpPr>
        <p:spPr>
          <a:xfrm>
            <a:off x="670924" y="1691605"/>
            <a:ext cx="2627259" cy="493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tx1"/>
                </a:solidFill>
              </a:rPr>
              <a:t>1</a:t>
            </a:r>
            <a:r>
              <a:rPr lang="cs-CZ" sz="2000" dirty="0">
                <a:solidFill>
                  <a:schemeClr val="tx1"/>
                </a:solidFill>
              </a:rPr>
              <a:t>. vstup z pozemku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5D8FAC29-F2E1-417A-90E8-FD07BD30DE34}"/>
              </a:ext>
            </a:extLst>
          </p:cNvPr>
          <p:cNvSpPr txBox="1"/>
          <p:nvPr/>
        </p:nvSpPr>
        <p:spPr>
          <a:xfrm>
            <a:off x="3744168" y="1691605"/>
            <a:ext cx="2627259" cy="493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tx1"/>
                </a:solidFill>
              </a:rPr>
              <a:t>2</a:t>
            </a:r>
            <a:r>
              <a:rPr lang="cs-CZ" sz="2000" dirty="0">
                <a:solidFill>
                  <a:schemeClr val="tx1"/>
                </a:solidFill>
              </a:rPr>
              <a:t>. transport v tocích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603F5A5B-3288-4457-BBDB-EFD3A84CB996}"/>
              </a:ext>
            </a:extLst>
          </p:cNvPr>
          <p:cNvSpPr txBox="1"/>
          <p:nvPr/>
        </p:nvSpPr>
        <p:spPr>
          <a:xfrm>
            <a:off x="6817412" y="1691605"/>
            <a:ext cx="2627259" cy="493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tx1"/>
                </a:solidFill>
              </a:rPr>
              <a:t>3</a:t>
            </a:r>
            <a:r>
              <a:rPr lang="cs-CZ" sz="2000" dirty="0">
                <a:solidFill>
                  <a:schemeClr val="tx1"/>
                </a:solidFill>
              </a:rPr>
              <a:t>. zachycení v nádrži</a:t>
            </a:r>
          </a:p>
        </p:txBody>
      </p:sp>
    </p:spTree>
    <p:extLst>
      <p:ext uri="{BB962C8B-B14F-4D97-AF65-F5344CB8AC3E}">
        <p14:creationId xmlns:p14="http://schemas.microsoft.com/office/powerpoint/2010/main" val="223544099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2"/>
          <p:cNvGrpSpPr/>
          <p:nvPr/>
        </p:nvGrpSpPr>
        <p:grpSpPr>
          <a:xfrm>
            <a:off x="250825" y="44450"/>
            <a:ext cx="9621838" cy="423019"/>
            <a:chOff x="250825" y="44450"/>
            <a:chExt cx="9621838" cy="423019"/>
          </a:xfrm>
        </p:grpSpPr>
        <p:grpSp>
          <p:nvGrpSpPr>
            <p:cNvPr id="17412" name="Skupina 10"/>
            <p:cNvGrpSpPr>
              <a:grpSpLocks/>
            </p:cNvGrpSpPr>
            <p:nvPr/>
          </p:nvGrpSpPr>
          <p:grpSpPr bwMode="auto">
            <a:xfrm>
              <a:off x="250825" y="44450"/>
              <a:ext cx="9621838" cy="423019"/>
              <a:chOff x="251520" y="44624"/>
              <a:chExt cx="9621798" cy="423180"/>
            </a:xfrm>
          </p:grpSpPr>
          <p:sp>
            <p:nvSpPr>
              <p:cNvPr id="17415" name="Text Box 4"/>
              <p:cNvSpPr txBox="1">
                <a:spLocks noChangeArrowheads="1"/>
              </p:cNvSpPr>
              <p:nvPr/>
            </p:nvSpPr>
            <p:spPr bwMode="auto">
              <a:xfrm>
                <a:off x="1296091" y="107627"/>
                <a:ext cx="7669181" cy="2928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1pPr>
                <a:lvl2pPr marL="742950" indent="-285750"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2pPr>
                <a:lvl3pPr marL="1143000" indent="-228600"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3pPr>
                <a:lvl4pPr marL="1600200" indent="-228600"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4pPr>
                <a:lvl5pPr marL="2057400" indent="-228600"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5pPr>
                <a:lvl6pPr marL="2514600" indent="-228600" defTabSz="44767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6pPr>
                <a:lvl7pPr marL="2971800" indent="-228600" defTabSz="44767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7pPr>
                <a:lvl8pPr marL="3429000" indent="-228600" defTabSz="44767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8pPr>
                <a:lvl9pPr marL="3886200" indent="-228600" defTabSz="44767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9pPr>
              </a:lstStyle>
              <a:p>
                <a:r>
                  <a:rPr lang="cs-CZ" sz="1400" cap="all" dirty="0">
                    <a:solidFill>
                      <a:srgbClr val="1E1C11"/>
                    </a:solidFill>
                    <a:latin typeface="Tahoma" pitchFamily="34" charset="0"/>
                  </a:rPr>
                  <a:t>vodní nádrže 2017</a:t>
                </a:r>
                <a:endParaRPr lang="en-US" sz="1200" dirty="0">
                  <a:solidFill>
                    <a:srgbClr val="1E1C11"/>
                  </a:solidFill>
                  <a:latin typeface="Tahoma" pitchFamily="34" charset="0"/>
                </a:endParaRPr>
              </a:p>
            </p:txBody>
          </p:sp>
          <p:sp>
            <p:nvSpPr>
              <p:cNvPr id="17416" name="Line 5"/>
              <p:cNvSpPr>
                <a:spLocks noChangeShapeType="1"/>
              </p:cNvSpPr>
              <p:nvPr/>
            </p:nvSpPr>
            <p:spPr bwMode="auto">
              <a:xfrm>
                <a:off x="251520" y="467804"/>
                <a:ext cx="9621798" cy="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17417" name="Picture 9" descr="0_Lev_pruhledny_tm_modry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21" y="69626"/>
                <a:ext cx="433386" cy="3438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18" name="Obrázek 5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63750" y="44624"/>
                <a:ext cx="378411" cy="3819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" name="Obdélník 1"/>
            <p:cNvSpPr/>
            <p:nvPr/>
          </p:nvSpPr>
          <p:spPr>
            <a:xfrm>
              <a:off x="7848600" y="107429"/>
              <a:ext cx="2006255" cy="2927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49170">
                <a:defRPr/>
              </a:pPr>
              <a:r>
                <a:rPr lang="cs-CZ" sz="1400" dirty="0">
                  <a:solidFill>
                    <a:schemeClr val="bg2">
                      <a:lumMod val="10000"/>
                    </a:schemeClr>
                  </a:solidFill>
                  <a:latin typeface="Tahoma" pitchFamily="34" charset="0"/>
                </a:rPr>
                <a:t>josef.krasa@fsv.cvut.cz</a:t>
              </a:r>
            </a:p>
          </p:txBody>
        </p:sp>
      </p:grpSp>
      <p:pic>
        <p:nvPicPr>
          <p:cNvPr id="11" name="Obrázek 10">
            <a:extLst>
              <a:ext uri="{FF2B5EF4-FFF2-40B4-BE49-F238E27FC236}">
                <a16:creationId xmlns:a16="http://schemas.microsoft.com/office/drawing/2014/main" id="{D464B0D5-35FC-408C-AE92-77864BF546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0513" y="2267669"/>
            <a:ext cx="2653289" cy="468000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8518B556-2BFD-42E2-A19C-889F6FC7AED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174"/>
          <a:stretch/>
        </p:blipFill>
        <p:spPr>
          <a:xfrm>
            <a:off x="3744168" y="2267668"/>
            <a:ext cx="2639654" cy="468000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BBA123E0-055E-405F-BAFB-14675842709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2" t="6279" r="47582" b="12102"/>
          <a:stretch/>
        </p:blipFill>
        <p:spPr>
          <a:xfrm>
            <a:off x="670924" y="2267148"/>
            <a:ext cx="2627259" cy="4680520"/>
          </a:xfrm>
          <a:prstGeom prst="rect">
            <a:avLst/>
          </a:prstGeom>
          <a:ln>
            <a:noFill/>
          </a:ln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855F7B35-FFE2-482C-B22E-4254E81E6AB5}"/>
              </a:ext>
            </a:extLst>
          </p:cNvPr>
          <p:cNvSpPr txBox="1"/>
          <p:nvPr/>
        </p:nvSpPr>
        <p:spPr>
          <a:xfrm>
            <a:off x="670924" y="1691605"/>
            <a:ext cx="2627259" cy="493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tx1"/>
                </a:solidFill>
              </a:rPr>
              <a:t>1</a:t>
            </a:r>
            <a:r>
              <a:rPr lang="cs-CZ" sz="2000" dirty="0">
                <a:solidFill>
                  <a:schemeClr val="tx1"/>
                </a:solidFill>
              </a:rPr>
              <a:t>. vstup z pozemku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5D8FAC29-F2E1-417A-90E8-FD07BD30DE34}"/>
              </a:ext>
            </a:extLst>
          </p:cNvPr>
          <p:cNvSpPr txBox="1"/>
          <p:nvPr/>
        </p:nvSpPr>
        <p:spPr>
          <a:xfrm>
            <a:off x="3744168" y="1691605"/>
            <a:ext cx="2627259" cy="493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tx1"/>
                </a:solidFill>
              </a:rPr>
              <a:t>2</a:t>
            </a:r>
            <a:r>
              <a:rPr lang="cs-CZ" sz="2000" dirty="0">
                <a:solidFill>
                  <a:schemeClr val="tx1"/>
                </a:solidFill>
              </a:rPr>
              <a:t>. transport v tocích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603F5A5B-3288-4457-BBDB-EFD3A84CB996}"/>
              </a:ext>
            </a:extLst>
          </p:cNvPr>
          <p:cNvSpPr txBox="1"/>
          <p:nvPr/>
        </p:nvSpPr>
        <p:spPr>
          <a:xfrm>
            <a:off x="6817412" y="1691605"/>
            <a:ext cx="2627259" cy="493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tx1"/>
                </a:solidFill>
              </a:rPr>
              <a:t>3</a:t>
            </a:r>
            <a:r>
              <a:rPr lang="cs-CZ" sz="2000" dirty="0">
                <a:solidFill>
                  <a:schemeClr val="tx1"/>
                </a:solidFill>
              </a:rPr>
              <a:t>. zachycení v nádrži</a:t>
            </a:r>
          </a:p>
        </p:txBody>
      </p:sp>
      <p:sp>
        <p:nvSpPr>
          <p:cNvPr id="17" name="Nadpis 1">
            <a:extLst>
              <a:ext uri="{FF2B5EF4-FFF2-40B4-BE49-F238E27FC236}">
                <a16:creationId xmlns:a16="http://schemas.microsoft.com/office/drawing/2014/main" id="{E3D5B670-235A-4527-8FB4-2AC66E2F3FD1}"/>
              </a:ext>
            </a:extLst>
          </p:cNvPr>
          <p:cNvSpPr txBox="1">
            <a:spLocks/>
          </p:cNvSpPr>
          <p:nvPr/>
        </p:nvSpPr>
        <p:spPr bwMode="auto">
          <a:xfrm>
            <a:off x="670924" y="683493"/>
            <a:ext cx="7886700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cs-CZ" altLang="cs-CZ" sz="3200" b="1" dirty="0">
                <a:latin typeface="+mn-lt"/>
              </a:rPr>
              <a:t>Výsledek řešení: 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2000" b="1" dirty="0">
                <a:latin typeface="+mn-lt"/>
              </a:rPr>
              <a:t>komplexní a bezešvý model zájmového území ve třech úrovních.</a:t>
            </a:r>
          </a:p>
        </p:txBody>
      </p:sp>
      <p:sp>
        <p:nvSpPr>
          <p:cNvPr id="18" name="Zástupný symbol pro obsah 2">
            <a:extLst>
              <a:ext uri="{FF2B5EF4-FFF2-40B4-BE49-F238E27FC236}">
                <a16:creationId xmlns:a16="http://schemas.microsoft.com/office/drawing/2014/main" id="{90D75536-A4AF-4F31-BC1A-C0A37659CA25}"/>
              </a:ext>
            </a:extLst>
          </p:cNvPr>
          <p:cNvSpPr txBox="1">
            <a:spLocks/>
          </p:cNvSpPr>
          <p:nvPr/>
        </p:nvSpPr>
        <p:spPr bwMode="auto">
          <a:xfrm>
            <a:off x="670925" y="2627709"/>
            <a:ext cx="8822878" cy="288031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anchor="ctr" anchorCtr="0">
            <a:noAutofit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eaLnBrk="1" fontAlgn="auto" hangingPunct="1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cs-CZ" sz="2000" dirty="0"/>
              <a:t>Rastrové </a:t>
            </a:r>
            <a:r>
              <a:rPr lang="cs-CZ" sz="2000" b="1" dirty="0"/>
              <a:t>informační vrstvy v rozlišení 10 m </a:t>
            </a:r>
            <a:r>
              <a:rPr lang="cs-CZ" sz="2000" dirty="0"/>
              <a:t>popisující plošně distribuovaný </a:t>
            </a:r>
            <a:r>
              <a:rPr lang="cs-CZ" sz="2000" b="1" dirty="0"/>
              <a:t>transport erozních splavenin a erozního fosforu </a:t>
            </a:r>
            <a:r>
              <a:rPr lang="cs-CZ" sz="2000" dirty="0"/>
              <a:t>v celém zájmovém území.</a:t>
            </a:r>
          </a:p>
          <a:p>
            <a:pPr marL="457200" indent="-457200" eaLnBrk="1" fontAlgn="auto" hangingPunct="1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cs-CZ" sz="2000" dirty="0"/>
              <a:t>Vektorová informační </a:t>
            </a:r>
            <a:r>
              <a:rPr lang="cs-CZ" sz="2000" b="1" dirty="0"/>
              <a:t>vrstva všech vodních toků </a:t>
            </a:r>
            <a:r>
              <a:rPr lang="cs-CZ" sz="2000" dirty="0"/>
              <a:t>v zájmovém území obsahující </a:t>
            </a:r>
            <a:r>
              <a:rPr lang="cs-CZ" sz="2000" b="1" dirty="0"/>
              <a:t>vstupy</a:t>
            </a:r>
            <a:r>
              <a:rPr lang="cs-CZ" sz="2000" dirty="0"/>
              <a:t> erozních splavenin a erozního fosforu do jednotlivých úseků z plochy jejich </a:t>
            </a:r>
            <a:r>
              <a:rPr lang="cs-CZ" sz="2000" dirty="0" err="1"/>
              <a:t>mezipovodí</a:t>
            </a:r>
            <a:r>
              <a:rPr lang="cs-CZ" sz="2000" dirty="0"/>
              <a:t> a </a:t>
            </a:r>
            <a:r>
              <a:rPr lang="cs-CZ" sz="2000" b="1" dirty="0"/>
              <a:t>celkový transport </a:t>
            </a:r>
            <a:r>
              <a:rPr lang="cs-CZ" sz="2000" dirty="0"/>
              <a:t>obou veličin těmito úseky.</a:t>
            </a:r>
          </a:p>
          <a:p>
            <a:pPr marL="457200" indent="-457200" eaLnBrk="1" fontAlgn="auto" hangingPunct="1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cs-CZ" sz="2000" dirty="0"/>
              <a:t>Vektorová informační </a:t>
            </a:r>
            <a:r>
              <a:rPr lang="cs-CZ" sz="2000" b="1" dirty="0"/>
              <a:t>vrstva všech nádrží </a:t>
            </a:r>
            <a:r>
              <a:rPr lang="cs-CZ" sz="2000" dirty="0"/>
              <a:t>přesahujících plochu 0,25 ha </a:t>
            </a:r>
            <a:br>
              <a:rPr lang="cs-CZ" sz="2000" dirty="0"/>
            </a:br>
            <a:r>
              <a:rPr lang="cs-CZ" sz="2000" dirty="0"/>
              <a:t>v řešeném území obsahující vstupy erozních splavenin a erozního fosforu </a:t>
            </a:r>
            <a:br>
              <a:rPr lang="cs-CZ" sz="2000" dirty="0"/>
            </a:br>
            <a:r>
              <a:rPr lang="cs-CZ" sz="2000" dirty="0"/>
              <a:t>do nádrží a </a:t>
            </a:r>
            <a:r>
              <a:rPr lang="cs-CZ" sz="2000" b="1" dirty="0"/>
              <a:t>zachycený sediment a erozní fosfor v těchto nádržích</a:t>
            </a:r>
            <a:r>
              <a:rPr lang="cs-CZ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332389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2"/>
          <p:cNvGrpSpPr/>
          <p:nvPr/>
        </p:nvGrpSpPr>
        <p:grpSpPr>
          <a:xfrm>
            <a:off x="250825" y="44450"/>
            <a:ext cx="9621838" cy="423019"/>
            <a:chOff x="250825" y="44450"/>
            <a:chExt cx="9621838" cy="423019"/>
          </a:xfrm>
        </p:grpSpPr>
        <p:grpSp>
          <p:nvGrpSpPr>
            <p:cNvPr id="17412" name="Skupina 10"/>
            <p:cNvGrpSpPr>
              <a:grpSpLocks/>
            </p:cNvGrpSpPr>
            <p:nvPr/>
          </p:nvGrpSpPr>
          <p:grpSpPr bwMode="auto">
            <a:xfrm>
              <a:off x="250825" y="44450"/>
              <a:ext cx="9621838" cy="423019"/>
              <a:chOff x="251520" y="44624"/>
              <a:chExt cx="9621798" cy="423180"/>
            </a:xfrm>
          </p:grpSpPr>
          <p:sp>
            <p:nvSpPr>
              <p:cNvPr id="17415" name="Text Box 4"/>
              <p:cNvSpPr txBox="1">
                <a:spLocks noChangeArrowheads="1"/>
              </p:cNvSpPr>
              <p:nvPr/>
            </p:nvSpPr>
            <p:spPr bwMode="auto">
              <a:xfrm>
                <a:off x="1296091" y="107627"/>
                <a:ext cx="7669181" cy="2928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1pPr>
                <a:lvl2pPr marL="742950" indent="-285750"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2pPr>
                <a:lvl3pPr marL="1143000" indent="-228600"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3pPr>
                <a:lvl4pPr marL="1600200" indent="-228600"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4pPr>
                <a:lvl5pPr marL="2057400" indent="-228600"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5pPr>
                <a:lvl6pPr marL="2514600" indent="-228600" defTabSz="44767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6pPr>
                <a:lvl7pPr marL="2971800" indent="-228600" defTabSz="44767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7pPr>
                <a:lvl8pPr marL="3429000" indent="-228600" defTabSz="44767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8pPr>
                <a:lvl9pPr marL="3886200" indent="-228600" defTabSz="44767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9pPr>
              </a:lstStyle>
              <a:p>
                <a:r>
                  <a:rPr lang="cs-CZ" sz="1400" cap="all" dirty="0">
                    <a:solidFill>
                      <a:srgbClr val="1E1C11"/>
                    </a:solidFill>
                    <a:latin typeface="Tahoma" pitchFamily="34" charset="0"/>
                  </a:rPr>
                  <a:t>vodní nádrže 2017</a:t>
                </a:r>
                <a:endParaRPr lang="en-US" sz="1200" dirty="0">
                  <a:solidFill>
                    <a:srgbClr val="1E1C11"/>
                  </a:solidFill>
                  <a:latin typeface="Tahoma" pitchFamily="34" charset="0"/>
                </a:endParaRPr>
              </a:p>
            </p:txBody>
          </p:sp>
          <p:sp>
            <p:nvSpPr>
              <p:cNvPr id="17416" name="Line 5"/>
              <p:cNvSpPr>
                <a:spLocks noChangeShapeType="1"/>
              </p:cNvSpPr>
              <p:nvPr/>
            </p:nvSpPr>
            <p:spPr bwMode="auto">
              <a:xfrm>
                <a:off x="251520" y="467804"/>
                <a:ext cx="9621798" cy="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17417" name="Picture 9" descr="0_Lev_pruhledny_tm_modry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21" y="69626"/>
                <a:ext cx="433386" cy="3438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18" name="Obrázek 5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63750" y="44624"/>
                <a:ext cx="378411" cy="3819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" name="Obdélník 1"/>
            <p:cNvSpPr/>
            <p:nvPr/>
          </p:nvSpPr>
          <p:spPr>
            <a:xfrm>
              <a:off x="7848600" y="107429"/>
              <a:ext cx="2006255" cy="2927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49170">
                <a:defRPr/>
              </a:pPr>
              <a:r>
                <a:rPr lang="cs-CZ" sz="1400" dirty="0">
                  <a:solidFill>
                    <a:schemeClr val="bg2">
                      <a:lumMod val="10000"/>
                    </a:schemeClr>
                  </a:solidFill>
                  <a:latin typeface="Tahoma" pitchFamily="34" charset="0"/>
                </a:rPr>
                <a:t>josef.krasa@fsv.cvut.cz</a:t>
              </a:r>
            </a:p>
          </p:txBody>
        </p:sp>
      </p:grpSp>
      <p:sp>
        <p:nvSpPr>
          <p:cNvPr id="11" name="Nadpis 1">
            <a:extLst>
              <a:ext uri="{FF2B5EF4-FFF2-40B4-BE49-F238E27FC236}">
                <a16:creationId xmlns:a16="http://schemas.microsoft.com/office/drawing/2014/main" id="{50FCEABF-46C2-443D-8963-3D4E529B8714}"/>
              </a:ext>
            </a:extLst>
          </p:cNvPr>
          <p:cNvSpPr txBox="1">
            <a:spLocks/>
          </p:cNvSpPr>
          <p:nvPr/>
        </p:nvSpPr>
        <p:spPr bwMode="auto">
          <a:xfrm>
            <a:off x="647824" y="683493"/>
            <a:ext cx="7886700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cs-CZ" altLang="cs-CZ" sz="2400" b="1" dirty="0">
                <a:latin typeface="+mn-lt"/>
              </a:rPr>
              <a:t>Tytéž hodnoty následně agregovány 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2400" b="1" dirty="0">
                <a:latin typeface="+mn-lt"/>
              </a:rPr>
              <a:t>ke každému KB každé z úrovní I. – III.</a:t>
            </a:r>
          </a:p>
        </p:txBody>
      </p:sp>
    </p:spTree>
    <p:extLst>
      <p:ext uri="{BB962C8B-B14F-4D97-AF65-F5344CB8AC3E}">
        <p14:creationId xmlns:p14="http://schemas.microsoft.com/office/powerpoint/2010/main" val="365120429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2"/>
          <p:cNvGrpSpPr/>
          <p:nvPr/>
        </p:nvGrpSpPr>
        <p:grpSpPr>
          <a:xfrm>
            <a:off x="250825" y="44450"/>
            <a:ext cx="9621838" cy="423019"/>
            <a:chOff x="250825" y="44450"/>
            <a:chExt cx="9621838" cy="423019"/>
          </a:xfrm>
        </p:grpSpPr>
        <p:grpSp>
          <p:nvGrpSpPr>
            <p:cNvPr id="17412" name="Skupina 10"/>
            <p:cNvGrpSpPr>
              <a:grpSpLocks/>
            </p:cNvGrpSpPr>
            <p:nvPr/>
          </p:nvGrpSpPr>
          <p:grpSpPr bwMode="auto">
            <a:xfrm>
              <a:off x="250825" y="44450"/>
              <a:ext cx="9621838" cy="423019"/>
              <a:chOff x="251520" y="44624"/>
              <a:chExt cx="9621798" cy="423180"/>
            </a:xfrm>
          </p:grpSpPr>
          <p:sp>
            <p:nvSpPr>
              <p:cNvPr id="17415" name="Text Box 4"/>
              <p:cNvSpPr txBox="1">
                <a:spLocks noChangeArrowheads="1"/>
              </p:cNvSpPr>
              <p:nvPr/>
            </p:nvSpPr>
            <p:spPr bwMode="auto">
              <a:xfrm>
                <a:off x="1296091" y="107627"/>
                <a:ext cx="7669181" cy="2928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1pPr>
                <a:lvl2pPr marL="742950" indent="-285750"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2pPr>
                <a:lvl3pPr marL="1143000" indent="-228600"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3pPr>
                <a:lvl4pPr marL="1600200" indent="-228600"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4pPr>
                <a:lvl5pPr marL="2057400" indent="-228600"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5pPr>
                <a:lvl6pPr marL="2514600" indent="-228600" defTabSz="44767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6pPr>
                <a:lvl7pPr marL="2971800" indent="-228600" defTabSz="44767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7pPr>
                <a:lvl8pPr marL="3429000" indent="-228600" defTabSz="44767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8pPr>
                <a:lvl9pPr marL="3886200" indent="-228600" defTabSz="44767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9pPr>
              </a:lstStyle>
              <a:p>
                <a:r>
                  <a:rPr lang="cs-CZ" sz="1400" cap="all" dirty="0">
                    <a:solidFill>
                      <a:srgbClr val="1E1C11"/>
                    </a:solidFill>
                    <a:latin typeface="Tahoma" pitchFamily="34" charset="0"/>
                  </a:rPr>
                  <a:t>vodní nádrže 2017</a:t>
                </a:r>
                <a:endParaRPr lang="en-US" sz="1200" dirty="0">
                  <a:solidFill>
                    <a:srgbClr val="1E1C11"/>
                  </a:solidFill>
                  <a:latin typeface="Tahoma" pitchFamily="34" charset="0"/>
                </a:endParaRPr>
              </a:p>
            </p:txBody>
          </p:sp>
          <p:sp>
            <p:nvSpPr>
              <p:cNvPr id="17416" name="Line 5"/>
              <p:cNvSpPr>
                <a:spLocks noChangeShapeType="1"/>
              </p:cNvSpPr>
              <p:nvPr/>
            </p:nvSpPr>
            <p:spPr bwMode="auto">
              <a:xfrm>
                <a:off x="251520" y="467804"/>
                <a:ext cx="9621798" cy="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17417" name="Picture 9" descr="0_Lev_pruhledny_tm_modry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21" y="69626"/>
                <a:ext cx="433386" cy="3438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18" name="Obrázek 5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63750" y="44624"/>
                <a:ext cx="378411" cy="3819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" name="Obdélník 1"/>
            <p:cNvSpPr/>
            <p:nvPr/>
          </p:nvSpPr>
          <p:spPr>
            <a:xfrm>
              <a:off x="7848600" y="107429"/>
              <a:ext cx="2006255" cy="2927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49170">
                <a:defRPr/>
              </a:pPr>
              <a:r>
                <a:rPr lang="cs-CZ" sz="1400" dirty="0">
                  <a:solidFill>
                    <a:schemeClr val="bg2">
                      <a:lumMod val="10000"/>
                    </a:schemeClr>
                  </a:solidFill>
                  <a:latin typeface="Tahoma" pitchFamily="34" charset="0"/>
                </a:rPr>
                <a:t>josef.krasa@fsv.cvut.cz</a:t>
              </a:r>
            </a:p>
          </p:txBody>
        </p:sp>
      </p:grpSp>
      <p:sp>
        <p:nvSpPr>
          <p:cNvPr id="11" name="Nadpis 1">
            <a:extLst>
              <a:ext uri="{FF2B5EF4-FFF2-40B4-BE49-F238E27FC236}">
                <a16:creationId xmlns:a16="http://schemas.microsoft.com/office/drawing/2014/main" id="{50FCEABF-46C2-443D-8963-3D4E529B8714}"/>
              </a:ext>
            </a:extLst>
          </p:cNvPr>
          <p:cNvSpPr txBox="1">
            <a:spLocks/>
          </p:cNvSpPr>
          <p:nvPr/>
        </p:nvSpPr>
        <p:spPr bwMode="auto">
          <a:xfrm>
            <a:off x="647824" y="683493"/>
            <a:ext cx="7886700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cs-CZ" altLang="cs-CZ" sz="2400" b="1" dirty="0">
                <a:latin typeface="+mn-lt"/>
              </a:rPr>
              <a:t>Tytéž hodnoty následně agregovány 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2400" b="1" dirty="0">
                <a:latin typeface="+mn-lt"/>
              </a:rPr>
              <a:t>ke každému KB každé z úrovní I. – III.</a:t>
            </a:r>
          </a:p>
        </p:txBody>
      </p:sp>
      <p:sp>
        <p:nvSpPr>
          <p:cNvPr id="14" name="Zástupný symbol pro obsah 2">
            <a:extLst>
              <a:ext uri="{FF2B5EF4-FFF2-40B4-BE49-F238E27FC236}">
                <a16:creationId xmlns:a16="http://schemas.microsoft.com/office/drawing/2014/main" id="{2CF73AAC-4B8B-4532-A7CA-E9641549DBC9}"/>
              </a:ext>
            </a:extLst>
          </p:cNvPr>
          <p:cNvSpPr txBox="1">
            <a:spLocks/>
          </p:cNvSpPr>
          <p:nvPr/>
        </p:nvSpPr>
        <p:spPr bwMode="auto">
          <a:xfrm>
            <a:off x="250825" y="2322870"/>
            <a:ext cx="9620047" cy="1265041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 anchorCtr="0">
            <a:noAutofit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cs-CZ" sz="2000" b="1" dirty="0"/>
              <a:t>Celkový transport erozních splavenin </a:t>
            </a:r>
            <a:r>
              <a:rPr lang="cs-CZ" sz="2000" dirty="0"/>
              <a:t>daným cílovým profilem (t/rok).</a:t>
            </a:r>
          </a:p>
          <a:p>
            <a:pPr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cs-CZ" sz="2000" b="1" dirty="0">
                <a:solidFill>
                  <a:srgbClr val="FF0000"/>
                </a:solidFill>
              </a:rPr>
              <a:t>Celkový transport erozního fosforu </a:t>
            </a:r>
            <a:r>
              <a:rPr lang="cs-CZ" sz="2000" dirty="0">
                <a:solidFill>
                  <a:srgbClr val="FF0000"/>
                </a:solidFill>
              </a:rPr>
              <a:t>daným cílovým profilem (kg/rok).</a:t>
            </a:r>
          </a:p>
        </p:txBody>
      </p:sp>
      <p:sp>
        <p:nvSpPr>
          <p:cNvPr id="15" name="Zástupný symbol pro obsah 2">
            <a:extLst>
              <a:ext uri="{FF2B5EF4-FFF2-40B4-BE49-F238E27FC236}">
                <a16:creationId xmlns:a16="http://schemas.microsoft.com/office/drawing/2014/main" id="{E7F7E00D-7B10-474D-AB5A-0D07C02FF349}"/>
              </a:ext>
            </a:extLst>
          </p:cNvPr>
          <p:cNvSpPr txBox="1">
            <a:spLocks/>
          </p:cNvSpPr>
          <p:nvPr/>
        </p:nvSpPr>
        <p:spPr bwMode="auto">
          <a:xfrm>
            <a:off x="250826" y="3995861"/>
            <a:ext cx="9621838" cy="1285470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 anchorCtr="0">
            <a:noAutofit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cs-CZ" sz="2000" b="1" dirty="0"/>
              <a:t>Vstup erozních splavenin </a:t>
            </a:r>
            <a:r>
              <a:rPr lang="cs-CZ" sz="2000" dirty="0"/>
              <a:t>ze zemědělské půdy do vodních toků v rámci povodí KB (t/rok).</a:t>
            </a:r>
          </a:p>
          <a:p>
            <a:pPr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cs-CZ" sz="2000" b="1" dirty="0">
                <a:solidFill>
                  <a:srgbClr val="FF0000"/>
                </a:solidFill>
              </a:rPr>
              <a:t>Vstup erozního fosforu </a:t>
            </a:r>
            <a:r>
              <a:rPr lang="cs-CZ" sz="2000" dirty="0">
                <a:solidFill>
                  <a:srgbClr val="FF0000"/>
                </a:solidFill>
              </a:rPr>
              <a:t>ze zemědělské půdy do vodních toků v rámci povodí KB (kg/rok).</a:t>
            </a:r>
          </a:p>
        </p:txBody>
      </p:sp>
    </p:spTree>
    <p:extLst>
      <p:ext uri="{BB962C8B-B14F-4D97-AF65-F5344CB8AC3E}">
        <p14:creationId xmlns:p14="http://schemas.microsoft.com/office/powerpoint/2010/main" val="242014049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Skupina 17">
            <a:extLst>
              <a:ext uri="{FF2B5EF4-FFF2-40B4-BE49-F238E27FC236}">
                <a16:creationId xmlns:a16="http://schemas.microsoft.com/office/drawing/2014/main" id="{861BC489-B8CA-4D07-BEA9-81C6D163BCB5}"/>
              </a:ext>
            </a:extLst>
          </p:cNvPr>
          <p:cNvGrpSpPr>
            <a:grpSpLocks noChangeAspect="1"/>
          </p:cNvGrpSpPr>
          <p:nvPr/>
        </p:nvGrpSpPr>
        <p:grpSpPr>
          <a:xfrm>
            <a:off x="-72256" y="1613086"/>
            <a:ext cx="10080626" cy="5695143"/>
            <a:chOff x="0" y="1554944"/>
            <a:chExt cx="8989719" cy="5078827"/>
          </a:xfrm>
        </p:grpSpPr>
        <p:sp>
          <p:nvSpPr>
            <p:cNvPr id="19" name="TextovéPole 18">
              <a:extLst>
                <a:ext uri="{FF2B5EF4-FFF2-40B4-BE49-F238E27FC236}">
                  <a16:creationId xmlns:a16="http://schemas.microsoft.com/office/drawing/2014/main" id="{79613A3D-897D-4E87-B7E9-DF7C99016651}"/>
                </a:ext>
              </a:extLst>
            </p:cNvPr>
            <p:cNvSpPr txBox="1"/>
            <p:nvPr/>
          </p:nvSpPr>
          <p:spPr>
            <a:xfrm>
              <a:off x="0" y="1554944"/>
              <a:ext cx="8989718" cy="54184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b="1" i="1" dirty="0">
                  <a:solidFill>
                    <a:schemeClr val="tx1"/>
                  </a:solidFill>
                  <a:ea typeface="Calibri" panose="020F0502020204030204" pitchFamily="34" charset="0"/>
                </a:rPr>
                <a:t>        Transport</a:t>
              </a:r>
              <a:r>
                <a:rPr lang="cs-CZ" i="1" dirty="0">
                  <a:solidFill>
                    <a:schemeClr val="tx1"/>
                  </a:solidFill>
                  <a:ea typeface="Calibri" panose="020F0502020204030204" pitchFamily="34" charset="0"/>
                </a:rPr>
                <a:t> splav. hydrografickou sítí                 </a:t>
              </a:r>
              <a:r>
                <a:rPr lang="cs-CZ" b="1" i="1" dirty="0">
                  <a:solidFill>
                    <a:schemeClr val="tx1"/>
                  </a:solidFill>
                  <a:ea typeface="Calibri" panose="020F0502020204030204" pitchFamily="34" charset="0"/>
                </a:rPr>
                <a:t>Vstup</a:t>
              </a:r>
              <a:r>
                <a:rPr lang="cs-CZ" i="1" dirty="0">
                  <a:solidFill>
                    <a:schemeClr val="tx1"/>
                  </a:solidFill>
                  <a:ea typeface="Calibri" panose="020F0502020204030204" pitchFamily="34" charset="0"/>
                </a:rPr>
                <a:t> sedimentu do vodních toků</a:t>
              </a:r>
              <a:endParaRPr lang="cs-CZ" dirty="0">
                <a:solidFill>
                  <a:schemeClr val="tx1"/>
                </a:solidFill>
              </a:endParaRPr>
            </a:p>
            <a:p>
              <a:endParaRPr lang="cs-CZ" dirty="0">
                <a:solidFill>
                  <a:schemeClr val="tx1"/>
                </a:solidFill>
              </a:endParaRPr>
            </a:p>
          </p:txBody>
        </p:sp>
        <p:pic>
          <p:nvPicPr>
            <p:cNvPr id="20" name="Obrázek 19" descr="C:\Users\Dostal\AppData\Local\Microsoft\Windows\Temporary Internet Files\Content.Word\CVUT_1_A2_Pov_IV_varianta_vedle_sebe.png">
              <a:extLst>
                <a:ext uri="{FF2B5EF4-FFF2-40B4-BE49-F238E27FC236}">
                  <a16:creationId xmlns:a16="http://schemas.microsoft.com/office/drawing/2014/main" id="{7D832517-1420-45C7-8CD0-F0AFB1165D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830" b="8834"/>
            <a:stretch/>
          </p:blipFill>
          <p:spPr bwMode="auto">
            <a:xfrm>
              <a:off x="2" y="1903492"/>
              <a:ext cx="8989717" cy="473027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" name="Skupina 2"/>
          <p:cNvGrpSpPr/>
          <p:nvPr/>
        </p:nvGrpSpPr>
        <p:grpSpPr>
          <a:xfrm>
            <a:off x="250825" y="44450"/>
            <a:ext cx="9621838" cy="423019"/>
            <a:chOff x="250825" y="44450"/>
            <a:chExt cx="9621838" cy="423019"/>
          </a:xfrm>
        </p:grpSpPr>
        <p:grpSp>
          <p:nvGrpSpPr>
            <p:cNvPr id="17412" name="Skupina 10"/>
            <p:cNvGrpSpPr>
              <a:grpSpLocks/>
            </p:cNvGrpSpPr>
            <p:nvPr/>
          </p:nvGrpSpPr>
          <p:grpSpPr bwMode="auto">
            <a:xfrm>
              <a:off x="250825" y="44450"/>
              <a:ext cx="9621838" cy="423019"/>
              <a:chOff x="251520" y="44624"/>
              <a:chExt cx="9621798" cy="423180"/>
            </a:xfrm>
          </p:grpSpPr>
          <p:sp>
            <p:nvSpPr>
              <p:cNvPr id="17415" name="Text Box 4"/>
              <p:cNvSpPr txBox="1">
                <a:spLocks noChangeArrowheads="1"/>
              </p:cNvSpPr>
              <p:nvPr/>
            </p:nvSpPr>
            <p:spPr bwMode="auto">
              <a:xfrm>
                <a:off x="1296091" y="107627"/>
                <a:ext cx="7669181" cy="2928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1pPr>
                <a:lvl2pPr marL="742950" indent="-285750"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2pPr>
                <a:lvl3pPr marL="1143000" indent="-228600"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3pPr>
                <a:lvl4pPr marL="1600200" indent="-228600"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4pPr>
                <a:lvl5pPr marL="2057400" indent="-228600"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5pPr>
                <a:lvl6pPr marL="2514600" indent="-228600" defTabSz="44767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6pPr>
                <a:lvl7pPr marL="2971800" indent="-228600" defTabSz="44767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7pPr>
                <a:lvl8pPr marL="3429000" indent="-228600" defTabSz="44767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8pPr>
                <a:lvl9pPr marL="3886200" indent="-228600" defTabSz="44767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9pPr>
              </a:lstStyle>
              <a:p>
                <a:r>
                  <a:rPr lang="cs-CZ" sz="1400" cap="all" dirty="0">
                    <a:solidFill>
                      <a:srgbClr val="1E1C11"/>
                    </a:solidFill>
                    <a:latin typeface="Tahoma" pitchFamily="34" charset="0"/>
                  </a:rPr>
                  <a:t>vodní nádrže 2017</a:t>
                </a:r>
                <a:endParaRPr lang="en-US" sz="1200" dirty="0">
                  <a:solidFill>
                    <a:srgbClr val="1E1C11"/>
                  </a:solidFill>
                  <a:latin typeface="Tahoma" pitchFamily="34" charset="0"/>
                </a:endParaRPr>
              </a:p>
            </p:txBody>
          </p:sp>
          <p:sp>
            <p:nvSpPr>
              <p:cNvPr id="17416" name="Line 5"/>
              <p:cNvSpPr>
                <a:spLocks noChangeShapeType="1"/>
              </p:cNvSpPr>
              <p:nvPr/>
            </p:nvSpPr>
            <p:spPr bwMode="auto">
              <a:xfrm>
                <a:off x="251520" y="467804"/>
                <a:ext cx="9621798" cy="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17417" name="Picture 9" descr="0_Lev_pruhledny_tm_modry3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21" y="69626"/>
                <a:ext cx="433386" cy="3438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18" name="Obrázek 5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63750" y="44624"/>
                <a:ext cx="378411" cy="3819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" name="Obdélník 1"/>
            <p:cNvSpPr/>
            <p:nvPr/>
          </p:nvSpPr>
          <p:spPr>
            <a:xfrm>
              <a:off x="7848600" y="107429"/>
              <a:ext cx="2006255" cy="2927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49170">
                <a:defRPr/>
              </a:pPr>
              <a:r>
                <a:rPr lang="cs-CZ" sz="1400" dirty="0">
                  <a:solidFill>
                    <a:schemeClr val="bg2">
                      <a:lumMod val="10000"/>
                    </a:schemeClr>
                  </a:solidFill>
                  <a:latin typeface="Tahoma" pitchFamily="34" charset="0"/>
                </a:rPr>
                <a:t>josef.krasa@fsv.cvut.cz</a:t>
              </a:r>
            </a:p>
          </p:txBody>
        </p:sp>
      </p:grpSp>
      <p:sp>
        <p:nvSpPr>
          <p:cNvPr id="11" name="Nadpis 1">
            <a:extLst>
              <a:ext uri="{FF2B5EF4-FFF2-40B4-BE49-F238E27FC236}">
                <a16:creationId xmlns:a16="http://schemas.microsoft.com/office/drawing/2014/main" id="{50FCEABF-46C2-443D-8963-3D4E529B8714}"/>
              </a:ext>
            </a:extLst>
          </p:cNvPr>
          <p:cNvSpPr txBox="1">
            <a:spLocks/>
          </p:cNvSpPr>
          <p:nvPr/>
        </p:nvSpPr>
        <p:spPr bwMode="auto">
          <a:xfrm>
            <a:off x="647824" y="683493"/>
            <a:ext cx="7886700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cs-CZ" altLang="cs-CZ" sz="2400" b="1" dirty="0">
                <a:latin typeface="+mn-lt"/>
              </a:rPr>
              <a:t>Tytéž hodnoty následně agregovány 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2400" b="1" dirty="0">
                <a:latin typeface="+mn-lt"/>
              </a:rPr>
              <a:t>ke každému KB každé z úrovní I. – III.</a:t>
            </a:r>
          </a:p>
        </p:txBody>
      </p:sp>
      <p:sp>
        <p:nvSpPr>
          <p:cNvPr id="21" name="Zástupný symbol pro obsah 2">
            <a:extLst>
              <a:ext uri="{FF2B5EF4-FFF2-40B4-BE49-F238E27FC236}">
                <a16:creationId xmlns:a16="http://schemas.microsoft.com/office/drawing/2014/main" id="{A735F1DE-0B9B-4340-A341-D8DE01EAD60A}"/>
              </a:ext>
            </a:extLst>
          </p:cNvPr>
          <p:cNvSpPr txBox="1">
            <a:spLocks/>
          </p:cNvSpPr>
          <p:nvPr/>
        </p:nvSpPr>
        <p:spPr bwMode="auto">
          <a:xfrm>
            <a:off x="250825" y="2322870"/>
            <a:ext cx="9620047" cy="1265041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 anchorCtr="0">
            <a:noAutofit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cs-CZ" sz="2000" b="1" dirty="0"/>
              <a:t>Celkový transport erozních splavenin </a:t>
            </a:r>
            <a:r>
              <a:rPr lang="cs-CZ" sz="2000" dirty="0"/>
              <a:t>daným cílovým profilem (t/rok).</a:t>
            </a:r>
          </a:p>
          <a:p>
            <a:pPr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cs-CZ" sz="2000" b="1" dirty="0">
                <a:solidFill>
                  <a:srgbClr val="FF0000"/>
                </a:solidFill>
              </a:rPr>
              <a:t>Celkový transport erozního fosforu </a:t>
            </a:r>
            <a:r>
              <a:rPr lang="cs-CZ" sz="2000" dirty="0">
                <a:solidFill>
                  <a:srgbClr val="FF0000"/>
                </a:solidFill>
              </a:rPr>
              <a:t>daným cílovým profilem (kg/rok).</a:t>
            </a:r>
          </a:p>
        </p:txBody>
      </p:sp>
      <p:sp>
        <p:nvSpPr>
          <p:cNvPr id="22" name="Zástupný symbol pro obsah 2">
            <a:extLst>
              <a:ext uri="{FF2B5EF4-FFF2-40B4-BE49-F238E27FC236}">
                <a16:creationId xmlns:a16="http://schemas.microsoft.com/office/drawing/2014/main" id="{92E6ED1D-8354-4DAF-B2F0-6781C983F73B}"/>
              </a:ext>
            </a:extLst>
          </p:cNvPr>
          <p:cNvSpPr txBox="1">
            <a:spLocks/>
          </p:cNvSpPr>
          <p:nvPr/>
        </p:nvSpPr>
        <p:spPr bwMode="auto">
          <a:xfrm>
            <a:off x="250826" y="3995861"/>
            <a:ext cx="9621838" cy="1285470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 anchorCtr="0">
            <a:noAutofit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cs-CZ" sz="2000" b="1" dirty="0"/>
              <a:t>Vstup erozních splavenin </a:t>
            </a:r>
            <a:r>
              <a:rPr lang="cs-CZ" sz="2000" dirty="0"/>
              <a:t>ze zemědělské půdy do vodních toků v rámci povodí KB (t/rok).</a:t>
            </a:r>
          </a:p>
          <a:p>
            <a:pPr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cs-CZ" sz="2000" b="1" dirty="0">
                <a:solidFill>
                  <a:srgbClr val="FF0000"/>
                </a:solidFill>
              </a:rPr>
              <a:t>Vstup erozního fosforu </a:t>
            </a:r>
            <a:r>
              <a:rPr lang="cs-CZ" sz="2000" dirty="0">
                <a:solidFill>
                  <a:srgbClr val="FF0000"/>
                </a:solidFill>
              </a:rPr>
              <a:t>ze zemědělské půdy do vodních toků v rámci povodí KB (kg/rok).</a:t>
            </a:r>
          </a:p>
        </p:txBody>
      </p:sp>
    </p:spTree>
    <p:extLst>
      <p:ext uri="{BB962C8B-B14F-4D97-AF65-F5344CB8AC3E}">
        <p14:creationId xmlns:p14="http://schemas.microsoft.com/office/powerpoint/2010/main" val="19793471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2"/>
          <p:cNvGrpSpPr/>
          <p:nvPr/>
        </p:nvGrpSpPr>
        <p:grpSpPr>
          <a:xfrm>
            <a:off x="250825" y="44450"/>
            <a:ext cx="9621838" cy="423019"/>
            <a:chOff x="250825" y="44450"/>
            <a:chExt cx="9621838" cy="423019"/>
          </a:xfrm>
        </p:grpSpPr>
        <p:grpSp>
          <p:nvGrpSpPr>
            <p:cNvPr id="17412" name="Skupina 10"/>
            <p:cNvGrpSpPr>
              <a:grpSpLocks/>
            </p:cNvGrpSpPr>
            <p:nvPr/>
          </p:nvGrpSpPr>
          <p:grpSpPr bwMode="auto">
            <a:xfrm>
              <a:off x="250825" y="44450"/>
              <a:ext cx="9621838" cy="423019"/>
              <a:chOff x="251520" y="44624"/>
              <a:chExt cx="9621798" cy="423180"/>
            </a:xfrm>
          </p:grpSpPr>
          <p:sp>
            <p:nvSpPr>
              <p:cNvPr id="17415" name="Text Box 4"/>
              <p:cNvSpPr txBox="1">
                <a:spLocks noChangeArrowheads="1"/>
              </p:cNvSpPr>
              <p:nvPr/>
            </p:nvSpPr>
            <p:spPr bwMode="auto">
              <a:xfrm>
                <a:off x="1296091" y="107627"/>
                <a:ext cx="7669181" cy="2928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1pPr>
                <a:lvl2pPr marL="742950" indent="-285750"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2pPr>
                <a:lvl3pPr marL="1143000" indent="-228600"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3pPr>
                <a:lvl4pPr marL="1600200" indent="-228600"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4pPr>
                <a:lvl5pPr marL="2057400" indent="-228600" eaLnBrk="0"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5pPr>
                <a:lvl6pPr marL="2514600" indent="-228600" defTabSz="44767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6pPr>
                <a:lvl7pPr marL="2971800" indent="-228600" defTabSz="44767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7pPr>
                <a:lvl8pPr marL="3429000" indent="-228600" defTabSz="44767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8pPr>
                <a:lvl9pPr marL="3886200" indent="-228600" defTabSz="44767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defRPr>
                </a:lvl9pPr>
              </a:lstStyle>
              <a:p>
                <a:r>
                  <a:rPr lang="cs-CZ" sz="1400" cap="all" dirty="0">
                    <a:solidFill>
                      <a:srgbClr val="1E1C11"/>
                    </a:solidFill>
                    <a:latin typeface="Tahoma" pitchFamily="34" charset="0"/>
                  </a:rPr>
                  <a:t>vodní nádrže 2017</a:t>
                </a:r>
                <a:endParaRPr lang="en-US" sz="1200" dirty="0">
                  <a:solidFill>
                    <a:srgbClr val="1E1C11"/>
                  </a:solidFill>
                  <a:latin typeface="Tahoma" pitchFamily="34" charset="0"/>
                </a:endParaRPr>
              </a:p>
            </p:txBody>
          </p:sp>
          <p:sp>
            <p:nvSpPr>
              <p:cNvPr id="17416" name="Line 5"/>
              <p:cNvSpPr>
                <a:spLocks noChangeShapeType="1"/>
              </p:cNvSpPr>
              <p:nvPr/>
            </p:nvSpPr>
            <p:spPr bwMode="auto">
              <a:xfrm>
                <a:off x="251520" y="467804"/>
                <a:ext cx="9621798" cy="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17417" name="Picture 9" descr="0_Lev_pruhledny_tm_modry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21" y="69626"/>
                <a:ext cx="433386" cy="3438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18" name="Obrázek 5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63750" y="44624"/>
                <a:ext cx="378411" cy="3819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" name="Obdélník 1"/>
            <p:cNvSpPr/>
            <p:nvPr/>
          </p:nvSpPr>
          <p:spPr>
            <a:xfrm>
              <a:off x="7848600" y="107429"/>
              <a:ext cx="2006255" cy="2927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49170">
                <a:defRPr/>
              </a:pPr>
              <a:r>
                <a:rPr lang="cs-CZ" sz="1400" dirty="0">
                  <a:solidFill>
                    <a:schemeClr val="bg2">
                      <a:lumMod val="10000"/>
                    </a:schemeClr>
                  </a:solidFill>
                  <a:latin typeface="Tahoma" pitchFamily="34" charset="0"/>
                </a:rPr>
                <a:t>josef.krasa@fsv.cvut.cz</a:t>
              </a:r>
            </a:p>
          </p:txBody>
        </p:sp>
      </p:grpSp>
      <p:sp>
        <p:nvSpPr>
          <p:cNvPr id="11" name="Nadpis 1">
            <a:extLst>
              <a:ext uri="{FF2B5EF4-FFF2-40B4-BE49-F238E27FC236}">
                <a16:creationId xmlns:a16="http://schemas.microsoft.com/office/drawing/2014/main" id="{50FCEABF-46C2-443D-8963-3D4E529B8714}"/>
              </a:ext>
            </a:extLst>
          </p:cNvPr>
          <p:cNvSpPr txBox="1">
            <a:spLocks/>
          </p:cNvSpPr>
          <p:nvPr/>
        </p:nvSpPr>
        <p:spPr bwMode="auto">
          <a:xfrm>
            <a:off x="647824" y="683493"/>
            <a:ext cx="7886700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cs-CZ" altLang="cs-CZ" sz="2400" b="1" dirty="0">
                <a:latin typeface="+mn-lt"/>
              </a:rPr>
              <a:t>Tytéž hodnoty následně agregovány 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2400" b="1" dirty="0">
                <a:latin typeface="+mn-lt"/>
              </a:rPr>
              <a:t>ke každému KB každé z úrovní I. – III.</a:t>
            </a:r>
          </a:p>
        </p:txBody>
      </p: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86735B33-F902-49BE-8AF6-89AAAF888ADF}"/>
              </a:ext>
            </a:extLst>
          </p:cNvPr>
          <p:cNvGrpSpPr>
            <a:grpSpLocks noChangeAspect="1"/>
          </p:cNvGrpSpPr>
          <p:nvPr/>
        </p:nvGrpSpPr>
        <p:grpSpPr>
          <a:xfrm>
            <a:off x="-72256" y="1613086"/>
            <a:ext cx="10080626" cy="5695143"/>
            <a:chOff x="0" y="1554944"/>
            <a:chExt cx="8989719" cy="5078827"/>
          </a:xfrm>
        </p:grpSpPr>
        <p:sp>
          <p:nvSpPr>
            <p:cNvPr id="14" name="TextovéPole 13">
              <a:extLst>
                <a:ext uri="{FF2B5EF4-FFF2-40B4-BE49-F238E27FC236}">
                  <a16:creationId xmlns:a16="http://schemas.microsoft.com/office/drawing/2014/main" id="{259FEDD4-8091-463E-BA9B-6ABC35554CD8}"/>
                </a:ext>
              </a:extLst>
            </p:cNvPr>
            <p:cNvSpPr txBox="1"/>
            <p:nvPr/>
          </p:nvSpPr>
          <p:spPr>
            <a:xfrm>
              <a:off x="0" y="1554944"/>
              <a:ext cx="8989718" cy="54184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b="1" i="1" dirty="0">
                  <a:solidFill>
                    <a:schemeClr val="tx1"/>
                  </a:solidFill>
                  <a:ea typeface="Calibri" panose="020F0502020204030204" pitchFamily="34" charset="0"/>
                </a:rPr>
                <a:t>        Transport</a:t>
              </a:r>
              <a:r>
                <a:rPr lang="cs-CZ" i="1" dirty="0">
                  <a:solidFill>
                    <a:schemeClr val="tx1"/>
                  </a:solidFill>
                  <a:ea typeface="Calibri" panose="020F0502020204030204" pitchFamily="34" charset="0"/>
                </a:rPr>
                <a:t> splav. hydrografickou sítí                 </a:t>
              </a:r>
              <a:r>
                <a:rPr lang="cs-CZ" b="1" i="1" dirty="0">
                  <a:solidFill>
                    <a:schemeClr val="tx1"/>
                  </a:solidFill>
                  <a:ea typeface="Calibri" panose="020F0502020204030204" pitchFamily="34" charset="0"/>
                </a:rPr>
                <a:t>Vstup</a:t>
              </a:r>
              <a:r>
                <a:rPr lang="cs-CZ" i="1" dirty="0">
                  <a:solidFill>
                    <a:schemeClr val="tx1"/>
                  </a:solidFill>
                  <a:ea typeface="Calibri" panose="020F0502020204030204" pitchFamily="34" charset="0"/>
                </a:rPr>
                <a:t> sedimentu do vodních toků</a:t>
              </a:r>
              <a:endParaRPr lang="cs-CZ" dirty="0">
                <a:solidFill>
                  <a:schemeClr val="tx1"/>
                </a:solidFill>
              </a:endParaRPr>
            </a:p>
            <a:p>
              <a:endParaRPr lang="cs-CZ" dirty="0">
                <a:solidFill>
                  <a:schemeClr val="tx1"/>
                </a:solidFill>
              </a:endParaRPr>
            </a:p>
          </p:txBody>
        </p:sp>
        <p:pic>
          <p:nvPicPr>
            <p:cNvPr id="15" name="Obrázek 14" descr="C:\Users\Dostal\AppData\Local\Microsoft\Windows\Temporary Internet Files\Content.Word\CVUT_1_A2_Pov_IV_varianta_vedle_sebe.png">
              <a:extLst>
                <a:ext uri="{FF2B5EF4-FFF2-40B4-BE49-F238E27FC236}">
                  <a16:creationId xmlns:a16="http://schemas.microsoft.com/office/drawing/2014/main" id="{35E480EE-52F3-447D-BADC-391110578E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830" b="8834"/>
            <a:stretch/>
          </p:blipFill>
          <p:spPr bwMode="auto">
            <a:xfrm>
              <a:off x="2" y="1903492"/>
              <a:ext cx="8989717" cy="4730279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12973368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9936</TotalTime>
  <Words>1694</Words>
  <Application>Microsoft Office PowerPoint</Application>
  <PresentationFormat>Vlastní</PresentationFormat>
  <Paragraphs>326</Paragraphs>
  <Slides>25</Slides>
  <Notes>25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25</vt:i4>
      </vt:variant>
    </vt:vector>
  </HeadingPairs>
  <TitlesOfParts>
    <vt:vector size="32" baseType="lpstr">
      <vt:lpstr>Arial</vt:lpstr>
      <vt:lpstr>Calibri</vt:lpstr>
      <vt:lpstr>Lucida Sans Unicode</vt:lpstr>
      <vt:lpstr>Tahoma</vt:lpstr>
      <vt:lpstr>Times New Roman</vt:lpstr>
      <vt:lpstr>Motiv systému Office</vt:lpstr>
      <vt:lpstr>2_Motiv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chose</dc:creator>
  <cp:lastModifiedBy>Krasa, Josef</cp:lastModifiedBy>
  <cp:revision>190</cp:revision>
  <cp:lastPrinted>1601-01-01T00:00:00Z</cp:lastPrinted>
  <dcterms:created xsi:type="dcterms:W3CDTF">2010-07-15T14:23:08Z</dcterms:created>
  <dcterms:modified xsi:type="dcterms:W3CDTF">2017-10-03T13:05:03Z</dcterms:modified>
</cp:coreProperties>
</file>