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547" r:id="rId3"/>
    <p:sldId id="551" r:id="rId4"/>
    <p:sldId id="535" r:id="rId5"/>
    <p:sldId id="539" r:id="rId6"/>
    <p:sldId id="532" r:id="rId7"/>
    <p:sldId id="533" r:id="rId8"/>
    <p:sldId id="534" r:id="rId9"/>
    <p:sldId id="327" r:id="rId10"/>
    <p:sldId id="540" r:id="rId11"/>
    <p:sldId id="530" r:id="rId12"/>
    <p:sldId id="589" r:id="rId13"/>
    <p:sldId id="592" r:id="rId14"/>
    <p:sldId id="590" r:id="rId15"/>
    <p:sldId id="591" r:id="rId16"/>
    <p:sldId id="503" r:id="rId17"/>
    <p:sldId id="593" r:id="rId18"/>
    <p:sldId id="588" r:id="rId19"/>
    <p:sldId id="524" r:id="rId20"/>
    <p:sldId id="567" r:id="rId21"/>
    <p:sldId id="586" r:id="rId22"/>
    <p:sldId id="587" r:id="rId23"/>
    <p:sldId id="552" r:id="rId24"/>
    <p:sldId id="528" r:id="rId25"/>
    <p:sldId id="549" r:id="rId26"/>
    <p:sldId id="575" r:id="rId27"/>
    <p:sldId id="578" r:id="rId28"/>
    <p:sldId id="577" r:id="rId29"/>
    <p:sldId id="581" r:id="rId30"/>
    <p:sldId id="580" r:id="rId31"/>
    <p:sldId id="601" r:id="rId32"/>
    <p:sldId id="602" r:id="rId33"/>
    <p:sldId id="603" r:id="rId34"/>
    <p:sldId id="564" r:id="rId35"/>
    <p:sldId id="297" r:id="rId36"/>
    <p:sldId id="562" r:id="rId37"/>
    <p:sldId id="594" r:id="rId38"/>
    <p:sldId id="595" r:id="rId39"/>
    <p:sldId id="597" r:id="rId40"/>
    <p:sldId id="598" r:id="rId41"/>
    <p:sldId id="599" r:id="rId42"/>
    <p:sldId id="600" r:id="rId43"/>
    <p:sldId id="583" r:id="rId44"/>
    <p:sldId id="596" r:id="rId45"/>
    <p:sldId id="565" r:id="rId4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8" autoAdjust="0"/>
    <p:restoredTop sz="94660"/>
  </p:normalViewPr>
  <p:slideViewPr>
    <p:cSldViewPr>
      <p:cViewPr>
        <p:scale>
          <a:sx n="100" d="100"/>
          <a:sy n="100" d="100"/>
        </p:scale>
        <p:origin x="570" y="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91FF3D8-79D9-41BF-B5D1-7B536B34B807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en-US" noProof="0" smtClean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C77BF58-9F6F-4548-96EB-AD7BAF33DFAD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6390546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dirty="0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2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345618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dirty="0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3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4904385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4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467804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smtClean="0">
              <a:latin typeface="Arial" pitchFamily="34" charset="0"/>
            </a:endParaRPr>
          </a:p>
        </p:txBody>
      </p:sp>
      <p:sp>
        <p:nvSpPr>
          <p:cNvPr id="71684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14200167-EC74-4597-9ACA-F5DAE9796DAD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5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007547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  <p:sp>
        <p:nvSpPr>
          <p:cNvPr id="126980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3704905-8A06-4B3B-84A8-BE84903480DF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343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itchFamily="34" charset="0"/>
            </a:endParaRPr>
          </a:p>
        </p:txBody>
      </p:sp>
      <p:sp>
        <p:nvSpPr>
          <p:cNvPr id="88068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AA9BC598-39B9-479E-91B5-522BFFD4A469}" type="slidenum">
              <a:rPr lang="en-US" altLang="en-US" smtClean="0">
                <a:solidFill>
                  <a:srgbClr val="000000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  <a:defRPr/>
              </a:pPr>
              <a:t>8</a:t>
            </a:fld>
            <a:endParaRPr lang="en-US" alt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9514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en-US" smtClean="0"/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0489C20-2B62-4142-99FF-AD2C0A90B42C}" type="slidenum">
              <a:rPr lang="en-US" altLang="en-US"/>
              <a:pPr eaLnBrk="1" hangingPunct="1"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015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dirty="0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12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35657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471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53548F2-52EA-4929-8040-16C4B08DA377}" type="slidenum">
              <a:rPr lang="en-US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US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628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471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53548F2-52EA-4929-8040-16C4B08DA377}" type="slidenum">
              <a:rPr lang="en-US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US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943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471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53548F2-52EA-4929-8040-16C4B08DA377}" type="slidenum">
              <a:rPr lang="en-US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en-US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052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27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0C7E342-AA25-4B42-A52A-EF3F466F1850}" type="slidenum">
              <a:rPr lang="en-US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18</a:t>
            </a:fld>
            <a:endParaRPr lang="en-US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236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4FA44E1-D54C-4C51-BF50-955946D8426F}" type="slidenum">
              <a:rPr lang="en-US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19</a:t>
            </a:fld>
            <a:endParaRPr lang="en-US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4620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27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0C7E342-AA25-4B42-A52A-EF3F466F1850}" type="slidenum">
              <a:rPr lang="en-US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en-US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5338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27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0C7E342-AA25-4B42-A52A-EF3F466F1850}" type="slidenum">
              <a:rPr lang="en-US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21</a:t>
            </a:fld>
            <a:endParaRPr lang="en-US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9892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27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0C7E342-AA25-4B42-A52A-EF3F466F1850}" type="slidenum">
              <a:rPr lang="en-US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22</a:t>
            </a:fld>
            <a:endParaRPr lang="en-US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7859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dirty="0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23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665813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charset="0"/>
            </a:endParaRPr>
          </a:p>
        </p:txBody>
      </p:sp>
      <p:sp>
        <p:nvSpPr>
          <p:cNvPr id="901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129DA9D-95A6-46B1-A5AB-EAF71BB2BE24}" type="slidenum">
              <a:rPr lang="en-US" altLang="en-US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24</a:t>
            </a:fld>
            <a:endParaRPr lang="en-US" altLang="en-US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1383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charset="0"/>
            </a:endParaRPr>
          </a:p>
        </p:txBody>
      </p:sp>
      <p:sp>
        <p:nvSpPr>
          <p:cNvPr id="901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129DA9D-95A6-46B1-A5AB-EAF71BB2BE24}" type="slidenum">
              <a:rPr lang="en-US" altLang="en-US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25</a:t>
            </a:fld>
            <a:endParaRPr lang="en-US" altLang="en-US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dirty="0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26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5291695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dirty="0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27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796133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charset="0"/>
            </a:endParaRPr>
          </a:p>
        </p:txBody>
      </p:sp>
      <p:sp>
        <p:nvSpPr>
          <p:cNvPr id="901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129DA9D-95A6-46B1-A5AB-EAF71BB2BE24}" type="slidenum">
              <a:rPr lang="en-US" altLang="en-US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28</a:t>
            </a:fld>
            <a:endParaRPr lang="en-US" altLang="en-US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4075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dirty="0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29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9938426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dirty="0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30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649322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dirty="0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33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173754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dirty="0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34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0317753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en-US" dirty="0" smtClean="0"/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0489C20-2B62-4142-99FF-AD2C0A90B42C}" type="slidenum">
              <a:rPr lang="en-US" altLang="en-US"/>
              <a:pPr eaLnBrk="1" hangingPunct="1"/>
              <a:t>35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33913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dirty="0" smtClean="0">
              <a:latin typeface="Arial" pitchFamily="34" charset="0"/>
            </a:endParaRPr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BFF91BD4-D2A9-41FA-8064-422DAA06999A}" type="slidenum">
              <a:rPr lang="en-US" altLang="en-US" smtClean="0"/>
              <a:pPr eaLnBrk="1" hangingPunct="1">
                <a:spcBef>
                  <a:spcPct val="0"/>
                </a:spcBef>
                <a:defRPr/>
              </a:pPr>
              <a:t>36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1580617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en-US" smtClean="0">
              <a:latin typeface="Arial" pitchFamily="34" charset="0"/>
            </a:endParaRPr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buFont typeface="StarSymbol"/>
              <a:buNone/>
              <a:defRPr/>
            </a:pPr>
            <a:fld id="{470420B8-8ECE-4FBA-95D0-9E718C628DB3}" type="slidenum">
              <a:rPr lang="en-US" smtClean="0">
                <a:solidFill>
                  <a:prstClr val="black"/>
                </a:solidFill>
              </a:rPr>
              <a:pPr>
                <a:buFont typeface="StarSymbol"/>
                <a:buNone/>
                <a:defRPr/>
              </a:pPr>
              <a:t>37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81647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358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07D1F701-8EDA-4C66-9264-1A4E16426360}" type="slidenum">
              <a:rPr lang="en-US" altLang="cs-CZ" smtClean="0"/>
              <a:pPr/>
              <a:t>39</a:t>
            </a:fld>
            <a:endParaRPr lang="en-US" altLang="cs-CZ" smtClean="0"/>
          </a:p>
        </p:txBody>
      </p:sp>
    </p:spTree>
    <p:extLst>
      <p:ext uri="{BB962C8B-B14F-4D97-AF65-F5344CB8AC3E}">
        <p14:creationId xmlns:p14="http://schemas.microsoft.com/office/powerpoint/2010/main" val="114998877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378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AA83DDB0-5813-41C0-8DE1-8A07440BBA78}" type="slidenum">
              <a:rPr lang="en-US" altLang="cs-CZ" smtClean="0"/>
              <a:pPr/>
              <a:t>40</a:t>
            </a:fld>
            <a:endParaRPr lang="en-US" altLang="cs-CZ" smtClean="0"/>
          </a:p>
        </p:txBody>
      </p:sp>
    </p:spTree>
    <p:extLst>
      <p:ext uri="{BB962C8B-B14F-4D97-AF65-F5344CB8AC3E}">
        <p14:creationId xmlns:p14="http://schemas.microsoft.com/office/powerpoint/2010/main" val="343851025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B0CD42C4-6731-4EBB-AD9C-EFDD263C12CD}" type="slidenum">
              <a:rPr lang="en-US" altLang="cs-CZ" smtClean="0"/>
              <a:pPr/>
              <a:t>41</a:t>
            </a:fld>
            <a:endParaRPr lang="en-US" altLang="cs-CZ" smtClean="0"/>
          </a:p>
        </p:txBody>
      </p:sp>
    </p:spTree>
    <p:extLst>
      <p:ext uri="{BB962C8B-B14F-4D97-AF65-F5344CB8AC3E}">
        <p14:creationId xmlns:p14="http://schemas.microsoft.com/office/powerpoint/2010/main" val="75062751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19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0AACDE32-E435-48D1-A672-67799BD8E0D7}" type="slidenum">
              <a:rPr lang="en-US" altLang="cs-CZ" smtClean="0"/>
              <a:pPr/>
              <a:t>42</a:t>
            </a:fld>
            <a:endParaRPr lang="en-US" altLang="cs-CZ" smtClean="0"/>
          </a:p>
        </p:txBody>
      </p:sp>
    </p:spTree>
    <p:extLst>
      <p:ext uri="{BB962C8B-B14F-4D97-AF65-F5344CB8AC3E}">
        <p14:creationId xmlns:p14="http://schemas.microsoft.com/office/powerpoint/2010/main" val="416733236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5C9765-7091-449D-B13B-D0F2B471E917}" type="slidenum">
              <a:rPr lang="en-US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43</a:t>
            </a:fld>
            <a:endParaRPr lang="en-US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06259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en-US" dirty="0" smtClean="0"/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0489C20-2B62-4142-99FF-AD2C0A90B42C}" type="slidenum">
              <a:rPr lang="en-US" altLang="en-US"/>
              <a:pPr eaLnBrk="1" hangingPunct="1"/>
              <a:t>45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9628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66513-0CB4-4745-B616-D1552080BE40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21FD05-F9F9-4CED-881A-52DA0A422209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827539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38915-17D4-49E9-9C5B-A522BE28BE29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B9F4DD-3285-4780-8750-C13D199355FF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665705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B3223-C4B1-424B-861C-9F81C9E112FA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54695-D539-4265-8C55-E82619AC36AF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3099319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68DA2-1D7D-47AA-BA45-1C9309556D4D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3B93E9-795C-40A5-9C36-D808674DB247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162301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CD9A8-FB4E-47A4-9506-5BB345E769BC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13C817-C058-4164-B69A-0C73FBD9BC64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400755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938E9-1D40-4923-8E18-41E657D81F0C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FAEC1-99B0-4597-AFA8-FB1237F15765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63444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63205-78F3-4D86-95D2-2F91E9FB17C6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69066C-7655-49B1-8D02-E9F1C6D961BA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311327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DB02A-771D-4360-9D88-2294FBD0D5EA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ADF58C-A3F4-414D-AC86-FABFF9DA71A0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92957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25D51-437D-4C05-BAE6-C85F8429F19A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193BDA-A9C7-4C62-A938-DED229A5CE92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222630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78338-A87E-49DE-9E81-AC8E088407A8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A95F4-36C4-4166-AF66-8DDFB2FE3163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1928280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62A15-A751-4B05-9AA0-07BDA012012F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F5491-A9D0-4F91-801B-4A2DCD6F7DAE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548213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styl.</a:t>
            </a:r>
            <a:endParaRPr lang="en-US" altLang="en-US" smtClean="0"/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  <a:endParaRPr lang="en-US" altLang="en-US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CD555D7-403F-44BB-911A-A71E1326883A}" type="datetimeFigureOut">
              <a:rPr lang="en-US"/>
              <a:pPr>
                <a:defRPr/>
              </a:pPr>
              <a:t>10/1/2017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AC84612D-BAC3-4B3E-B286-FF711B667658}" type="slidenum">
              <a:rPr lang="en-US" altLang="cs-CZ"/>
              <a:pPr/>
              <a:t>‹#›</a:t>
            </a:fld>
            <a:endParaRPr lang="en-US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hyperlink" Target="http://www.stavsucha.cz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://www.intersucho.cz/" TargetMode="External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2.jpeg"/><Relationship Id="rId4" Type="http://schemas.openxmlformats.org/officeDocument/2006/relationships/hyperlink" Target="http://www.klimatickazmena.cz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tif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5800" y="549275"/>
            <a:ext cx="7772400" cy="1470025"/>
          </a:xfrm>
        </p:spPr>
        <p:txBody>
          <a:bodyPr/>
          <a:lstStyle/>
          <a:p>
            <a:pPr eaLnBrk="1" hangingPunct="1"/>
            <a:r>
              <a:rPr lang="en-US" altLang="en-US" sz="3500" smtClean="0"/>
              <a:t>	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0" y="-773"/>
            <a:ext cx="9144000" cy="1830346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3200" b="1" i="1" dirty="0">
                <a:solidFill>
                  <a:schemeClr val="bg1"/>
                </a:solidFill>
              </a:rPr>
              <a:t>Pozorované změny a výhled pro vodní bilanci a potřebu vody v zemědělské krajině České </a:t>
            </a:r>
            <a:r>
              <a:rPr lang="cs-CZ" sz="3200" b="1" i="1" dirty="0" smtClean="0">
                <a:solidFill>
                  <a:schemeClr val="bg1"/>
                </a:solidFill>
              </a:rPr>
              <a:t>republiky</a:t>
            </a:r>
            <a:endParaRPr lang="cs-CZ" sz="3200" b="1" i="1" dirty="0">
              <a:solidFill>
                <a:schemeClr val="bg1"/>
              </a:solidFill>
            </a:endParaRP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17"/>
          <p:cNvSpPr txBox="1">
            <a:spLocks noChangeArrowheads="1"/>
          </p:cNvSpPr>
          <p:nvPr/>
        </p:nvSpPr>
        <p:spPr bwMode="auto">
          <a:xfrm>
            <a:off x="6588224" y="6347773"/>
            <a:ext cx="4245625" cy="1020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hangingPunct="1"/>
            <a:r>
              <a:rPr lang="cs-CZ" altLang="en-US" sz="2400" dirty="0" smtClean="0">
                <a:solidFill>
                  <a:srgbClr val="595959"/>
                </a:solidFill>
              </a:rPr>
              <a:t>4. říjen, </a:t>
            </a:r>
            <a:r>
              <a:rPr lang="cs-CZ" altLang="en-US" sz="2400" dirty="0" smtClean="0">
                <a:solidFill>
                  <a:srgbClr val="595959"/>
                </a:solidFill>
              </a:rPr>
              <a:t>2017</a:t>
            </a:r>
            <a:endParaRPr lang="da-DK" altLang="en-US" sz="2400" dirty="0" smtClean="0">
              <a:solidFill>
                <a:srgbClr val="595959"/>
              </a:solidFill>
            </a:endParaRPr>
          </a:p>
        </p:txBody>
      </p:sp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730" y="2188862"/>
            <a:ext cx="5868000" cy="326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en-US" sz="2800" b="1" i="1" dirty="0" smtClean="0">
                <a:solidFill>
                  <a:schemeClr val="bg1"/>
                </a:solidFill>
                <a:latin typeface="Calibri" pitchFamily="34" charset="0"/>
              </a:rPr>
              <a:t>Struktura přednášky</a:t>
            </a:r>
            <a:endParaRPr lang="en-US" altLang="en-US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Podnadpis 1"/>
          <p:cNvSpPr>
            <a:spLocks noGrp="1"/>
          </p:cNvSpPr>
          <p:nvPr>
            <p:ph type="subTitle" idx="1"/>
          </p:nvPr>
        </p:nvSpPr>
        <p:spPr>
          <a:xfrm>
            <a:off x="323528" y="940638"/>
            <a:ext cx="8352928" cy="1752600"/>
          </a:xfrm>
        </p:spPr>
        <p:txBody>
          <a:bodyPr rtlCol="0">
            <a:normAutofit fontScale="92500" lnSpcReduction="10000"/>
          </a:bodyPr>
          <a:lstStyle/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Změna klimatu a </a:t>
            </a:r>
            <a:r>
              <a:rPr lang="cs-CZ" sz="2800" dirty="0" smtClean="0">
                <a:solidFill>
                  <a:schemeClr val="tx1"/>
                </a:solidFill>
              </a:rPr>
              <a:t>odhad budoucího vývoje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Změny ve vodní bilanci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Základní </a:t>
            </a:r>
            <a:r>
              <a:rPr lang="cs-CZ" sz="2800" dirty="0" smtClean="0">
                <a:solidFill>
                  <a:schemeClr val="tx1"/>
                </a:solidFill>
              </a:rPr>
              <a:t>koncept monitoringu </a:t>
            </a:r>
            <a:r>
              <a:rPr lang="cs-CZ" sz="2800" dirty="0" smtClean="0">
                <a:solidFill>
                  <a:schemeClr val="tx1"/>
                </a:solidFill>
              </a:rPr>
              <a:t>zemědělského sucha a souvislost se suchem hydrologickým</a:t>
            </a:r>
            <a:endParaRPr lang="cs-CZ" sz="2800" dirty="0" smtClean="0">
              <a:solidFill>
                <a:schemeClr val="tx1"/>
              </a:solidFill>
            </a:endParaRPr>
          </a:p>
        </p:txBody>
      </p:sp>
      <p:pic>
        <p:nvPicPr>
          <p:cNvPr id="1026" name="Picture 2" descr="Hands feeling for soil mois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" y="2825815"/>
            <a:ext cx="351999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/>
          <a:srcRect l="29526" t="13601" r="30312" b="36700"/>
          <a:stretch/>
        </p:blipFill>
        <p:spPr>
          <a:xfrm>
            <a:off x="6163928" y="2844587"/>
            <a:ext cx="2844507" cy="19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5619"/>
            <a:ext cx="3035087" cy="1980000"/>
          </a:xfrm>
          <a:prstGeom prst="rect">
            <a:avLst/>
          </a:prstGeom>
        </p:spPr>
      </p:pic>
      <p:pic>
        <p:nvPicPr>
          <p:cNvPr id="11" name="Obrázek 10"/>
          <p:cNvPicPr/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/>
          <a:stretch/>
        </p:blipFill>
        <p:spPr bwMode="auto">
          <a:xfrm>
            <a:off x="6229242" y="4947875"/>
            <a:ext cx="2570445" cy="17815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928" y="2842147"/>
            <a:ext cx="2640000" cy="1980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8"/>
          <a:srcRect l="28982" t="12870" r="27746" b="41206"/>
          <a:stretch/>
        </p:blipFill>
        <p:spPr>
          <a:xfrm>
            <a:off x="2961544" y="4783619"/>
            <a:ext cx="3267698" cy="1980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013" y="4149080"/>
            <a:ext cx="2640000" cy="19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5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1. </a:t>
            </a: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Změna klimatu a odhad budoucího vývoje</a:t>
            </a:r>
            <a:endParaRPr lang="en-US" altLang="en-US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Podnadpis 1"/>
          <p:cNvSpPr>
            <a:spLocks noGrp="1"/>
          </p:cNvSpPr>
          <p:nvPr>
            <p:ph type="subTitle" idx="1"/>
          </p:nvPr>
        </p:nvSpPr>
        <p:spPr>
          <a:xfrm>
            <a:off x="323528" y="940638"/>
            <a:ext cx="7848872" cy="1752600"/>
          </a:xfrm>
        </p:spPr>
        <p:txBody>
          <a:bodyPr rtlCol="0">
            <a:noAutofit/>
          </a:bodyPr>
          <a:lstStyle/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Příčiny globální klimatické změny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Riziko sucha v ČR a jeho trendy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Sucho v očekávaných klimatických podmínkách</a:t>
            </a:r>
          </a:p>
        </p:txBody>
      </p:sp>
      <p:pic>
        <p:nvPicPr>
          <p:cNvPr id="1026" name="Picture 2" descr="Hands feeling for soil mois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" y="2825815"/>
            <a:ext cx="351999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/>
          <a:srcRect l="29526" t="13601" r="30312" b="36700"/>
          <a:stretch/>
        </p:blipFill>
        <p:spPr>
          <a:xfrm>
            <a:off x="6163928" y="2844587"/>
            <a:ext cx="2844507" cy="19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5619"/>
            <a:ext cx="3035087" cy="1980000"/>
          </a:xfrm>
          <a:prstGeom prst="rect">
            <a:avLst/>
          </a:prstGeom>
        </p:spPr>
      </p:pic>
      <p:pic>
        <p:nvPicPr>
          <p:cNvPr id="11" name="Obrázek 10"/>
          <p:cNvPicPr/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/>
          <a:stretch/>
        </p:blipFill>
        <p:spPr bwMode="auto">
          <a:xfrm>
            <a:off x="6229242" y="4947875"/>
            <a:ext cx="2570445" cy="17815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928" y="2842147"/>
            <a:ext cx="2640000" cy="1980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8"/>
          <a:srcRect l="28982" t="12870" r="27746" b="41206"/>
          <a:stretch/>
        </p:blipFill>
        <p:spPr>
          <a:xfrm>
            <a:off x="2961544" y="4783619"/>
            <a:ext cx="3267698" cy="1980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013" y="4149080"/>
            <a:ext cx="2640000" cy="19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18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676275"/>
            <a:ext cx="7934325" cy="618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en-US" sz="2800" b="1" i="1">
                <a:solidFill>
                  <a:schemeClr val="bg1"/>
                </a:solidFill>
                <a:latin typeface="Calibri" pitchFamily="34" charset="0"/>
              </a:rPr>
              <a:t>Změny koncentrace CO</a:t>
            </a:r>
            <a:r>
              <a:rPr lang="cs-CZ" altLang="en-US" sz="2800" b="1" i="1" baseline="-25000">
                <a:solidFill>
                  <a:schemeClr val="bg1"/>
                </a:solidFill>
                <a:latin typeface="Calibri" pitchFamily="34" charset="0"/>
              </a:rPr>
              <a:t>2</a:t>
            </a:r>
            <a:r>
              <a:rPr lang="cs-CZ" altLang="en-US" sz="2800" b="1" i="1">
                <a:solidFill>
                  <a:schemeClr val="bg1"/>
                </a:solidFill>
                <a:latin typeface="Calibri" pitchFamily="34" charset="0"/>
              </a:rPr>
              <a:t> a dalších plynů v atmosféře</a:t>
            </a:r>
            <a:endParaRPr lang="en-US" altLang="en-US" sz="2800" b="1" i="1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4" y="673706"/>
            <a:ext cx="9082980" cy="60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162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571500" y="260350"/>
            <a:ext cx="8267700" cy="369888"/>
          </a:xfrm>
          <a:prstGeom prst="rect">
            <a:avLst/>
          </a:prstGeom>
          <a:solidFill>
            <a:srgbClr val="EDE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en-US" sz="1800" b="1">
                <a:latin typeface="Comic Sans MS" pitchFamily="66" charset="0"/>
              </a:rPr>
              <a:t>Anomálie povrchové teploty Země vzhledem k období 1910-2000</a:t>
            </a:r>
            <a:endParaRPr lang="en-US" altLang="en-US" sz="1800" b="1">
              <a:latin typeface="Comic Sans MS" pitchFamily="66" charset="0"/>
            </a:endParaRPr>
          </a:p>
        </p:txBody>
      </p:sp>
      <p:sp>
        <p:nvSpPr>
          <p:cNvPr id="22532" name="Nadpis 1"/>
          <p:cNvSpPr txBox="1">
            <a:spLocks/>
          </p:cNvSpPr>
          <p:nvPr/>
        </p:nvSpPr>
        <p:spPr bwMode="auto">
          <a:xfrm>
            <a:off x="0" y="0"/>
            <a:ext cx="9144000" cy="630238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en-US" sz="2800" b="1" i="1" dirty="0">
                <a:solidFill>
                  <a:schemeClr val="bg1"/>
                </a:solidFill>
                <a:latin typeface="Calibri" pitchFamily="34" charset="0"/>
              </a:rPr>
              <a:t>Reakce globální teploty na změnu parametrů atmosféry</a:t>
            </a:r>
            <a:endParaRPr lang="en-US" altLang="en-US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https</a:t>
            </a:r>
            <a:r>
              <a:rPr lang="en-US" dirty="0">
                <a:solidFill>
                  <a:schemeClr val="bg1"/>
                </a:solidFill>
              </a:rPr>
              <a:t>://www.nasa.gov/sites/default/files/thumbnails/image/2016gistempupdateblack.gif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0238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19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ovací čára 4"/>
          <p:cNvCxnSpPr/>
          <p:nvPr/>
        </p:nvCxnSpPr>
        <p:spPr>
          <a:xfrm rot="10800000">
            <a:off x="3743325" y="6453188"/>
            <a:ext cx="54006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 bwMode="auto">
          <a:xfrm>
            <a:off x="0" y="-26988"/>
            <a:ext cx="9144000" cy="86360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+mn-cs"/>
              </a:rPr>
              <a:t>Má klima v ČR doložitelnou tendenci k vyššímu suchu?</a:t>
            </a:r>
            <a:endParaRPr lang="cs-CZ" sz="2800" b="1" i="1" dirty="0">
              <a:solidFill>
                <a:schemeClr val="bg1"/>
              </a:solidFill>
              <a:latin typeface="Calibri"/>
              <a:cs typeface="+mn-cs"/>
            </a:endParaRPr>
          </a:p>
        </p:txBody>
      </p:sp>
      <p:pic>
        <p:nvPicPr>
          <p:cNvPr id="4100" name="Picture 2" descr="D:\000_Pracovni\Generel_2014\Obsah\2.1.5\nove\AWR_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08050"/>
            <a:ext cx="8543925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99231" y="4131518"/>
            <a:ext cx="4252117" cy="26993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4451349" y="2924944"/>
            <a:ext cx="4291807" cy="25360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1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symbol pro číslo snímku 20"/>
          <p:cNvSpPr>
            <a:spLocks noGrp="1"/>
          </p:cNvSpPr>
          <p:nvPr>
            <p:ph type="sldNum" sz="quarter" idx="12"/>
          </p:nvPr>
        </p:nvSpPr>
        <p:spPr>
          <a:xfrm>
            <a:off x="6553200" y="6492875"/>
            <a:ext cx="2133600" cy="365125"/>
          </a:xfrm>
        </p:spPr>
        <p:txBody>
          <a:bodyPr/>
          <a:lstStyle/>
          <a:p>
            <a:pPr>
              <a:defRPr/>
            </a:pPr>
            <a:fld id="{80FFF731-9751-4BA8-912F-4A00467FA503}" type="slidenum">
              <a:rPr lang="en-US" b="1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US" b="1" dirty="0">
              <a:solidFill>
                <a:prstClr val="black"/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Habilitační</a:t>
            </a:r>
            <a:r>
              <a:rPr lang="en-US" dirty="0" smtClean="0"/>
              <a:t> </a:t>
            </a:r>
            <a:r>
              <a:rPr lang="en-US" dirty="0" err="1" smtClean="0"/>
              <a:t>přednáška</a:t>
            </a:r>
            <a:r>
              <a:rPr lang="en-US" dirty="0" smtClean="0"/>
              <a:t> 4.5.2009</a:t>
            </a:r>
            <a:endParaRPr lang="en-US" dirty="0"/>
          </a:p>
        </p:txBody>
      </p:sp>
      <p:cxnSp>
        <p:nvCxnSpPr>
          <p:cNvPr id="11" name="Přímá spojovací čára 10"/>
          <p:cNvCxnSpPr/>
          <p:nvPr/>
        </p:nvCxnSpPr>
        <p:spPr bwMode="auto">
          <a:xfrm>
            <a:off x="0" y="6477000"/>
            <a:ext cx="9144000" cy="158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29" name="Rectangle 6"/>
          <p:cNvSpPr>
            <a:spLocks noChangeArrowheads="1"/>
          </p:cNvSpPr>
          <p:nvPr/>
        </p:nvSpPr>
        <p:spPr bwMode="auto">
          <a:xfrm>
            <a:off x="0" y="609600"/>
            <a:ext cx="90360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>
              <a:buClr>
                <a:srgbClr val="CC3300"/>
              </a:buClr>
              <a:buSzPct val="100000"/>
              <a:buFont typeface="Comic Sans MS" pitchFamily="66" charset="0"/>
              <a:buNone/>
            </a:pPr>
            <a:r>
              <a:rPr lang="cs-CZ" altLang="en-US" sz="2200" b="1">
                <a:solidFill>
                  <a:srgbClr val="000000"/>
                </a:solidFill>
                <a:latin typeface="Calibri" pitchFamily="34" charset="0"/>
              </a:rPr>
              <a:t>Jaké jsou příčiny častějších epizod sucha v období duben-červen?</a:t>
            </a:r>
          </a:p>
        </p:txBody>
      </p:sp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80" b="517"/>
          <a:stretch>
            <a:fillRect/>
          </a:stretch>
        </p:blipFill>
        <p:spPr bwMode="auto">
          <a:xfrm>
            <a:off x="0" y="990600"/>
            <a:ext cx="46482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Skupina 87"/>
          <p:cNvGrpSpPr>
            <a:grpSpLocks/>
          </p:cNvGrpSpPr>
          <p:nvPr/>
        </p:nvGrpSpPr>
        <p:grpSpPr bwMode="auto">
          <a:xfrm>
            <a:off x="0" y="3733800"/>
            <a:ext cx="9144000" cy="3124200"/>
            <a:chOff x="0" y="3733800"/>
            <a:chExt cx="9144000" cy="3124200"/>
          </a:xfrm>
        </p:grpSpPr>
        <p:sp>
          <p:nvSpPr>
            <p:cNvPr id="56" name="Obdélník 55"/>
            <p:cNvSpPr/>
            <p:nvPr/>
          </p:nvSpPr>
          <p:spPr>
            <a:xfrm>
              <a:off x="0" y="3733800"/>
              <a:ext cx="9144000" cy="3124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26641" name="Skupina 57"/>
            <p:cNvGrpSpPr>
              <a:grpSpLocks/>
            </p:cNvGrpSpPr>
            <p:nvPr/>
          </p:nvGrpSpPr>
          <p:grpSpPr bwMode="auto">
            <a:xfrm>
              <a:off x="1" y="3901440"/>
              <a:ext cx="9143999" cy="2956560"/>
              <a:chOff x="0" y="3429000"/>
              <a:chExt cx="9143999" cy="2956560"/>
            </a:xfrm>
          </p:grpSpPr>
          <p:grpSp>
            <p:nvGrpSpPr>
              <p:cNvPr id="26642" name="Skupina 114"/>
              <p:cNvGrpSpPr>
                <a:grpSpLocks noChangeAspect="1"/>
              </p:cNvGrpSpPr>
              <p:nvPr/>
            </p:nvGrpSpPr>
            <p:grpSpPr bwMode="auto">
              <a:xfrm>
                <a:off x="2590801" y="5029200"/>
                <a:ext cx="2394625" cy="1356360"/>
                <a:chOff x="38276304" y="7774043"/>
                <a:chExt cx="4975669" cy="2512899"/>
              </a:xfrm>
            </p:grpSpPr>
            <p:pic>
              <p:nvPicPr>
                <p:cNvPr id="26661" name="Picture 100" descr="C:\00_Archive\Published works\Conference contributions\2007_AGU_San Francisco\circulation_GC12\CT\BM_central European Ridge.png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15968"/>
                <a:stretch>
                  <a:fillRect/>
                </a:stretch>
              </p:blipFill>
              <p:spPr bwMode="auto">
                <a:xfrm>
                  <a:off x="38276304" y="7915217"/>
                  <a:ext cx="4786346" cy="23717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9" name="TextovéPole 78"/>
                <p:cNvSpPr txBox="1"/>
                <p:nvPr/>
              </p:nvSpPr>
              <p:spPr>
                <a:xfrm>
                  <a:off x="42076270" y="7775219"/>
                  <a:ext cx="1174296" cy="685284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b="1" dirty="0">
                      <a:solidFill>
                        <a:prstClr val="black">
                          <a:lumMod val="95000"/>
                          <a:lumOff val="5000"/>
                        </a:prstClr>
                      </a:solidFill>
                      <a:latin typeface="Arial" pitchFamily="34" charset="0"/>
                    </a:rPr>
                    <a:t>BM</a:t>
                  </a:r>
                </a:p>
              </p:txBody>
            </p:sp>
          </p:grpSp>
          <p:grpSp>
            <p:nvGrpSpPr>
              <p:cNvPr id="26643" name="Skupina 115"/>
              <p:cNvGrpSpPr>
                <a:grpSpLocks noChangeAspect="1"/>
              </p:cNvGrpSpPr>
              <p:nvPr/>
            </p:nvGrpSpPr>
            <p:grpSpPr bwMode="auto">
              <a:xfrm>
                <a:off x="5029201" y="3520440"/>
                <a:ext cx="2377436" cy="1356360"/>
                <a:chOff x="41680578" y="13771636"/>
                <a:chExt cx="4940664" cy="2512899"/>
              </a:xfrm>
            </p:grpSpPr>
            <p:pic>
              <p:nvPicPr>
                <p:cNvPr id="26659" name="Picture 101" descr="C:\00_Archive\Published works\Conference contributions\2007_AGU_San Francisco\circulation_GC12\CT\HB_British Isles High.png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17554"/>
                <a:stretch>
                  <a:fillRect/>
                </a:stretch>
              </p:blipFill>
              <p:spPr bwMode="auto">
                <a:xfrm>
                  <a:off x="41680578" y="13912810"/>
                  <a:ext cx="4719651" cy="23717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7" name="TextovéPole 76"/>
                <p:cNvSpPr txBox="1"/>
                <p:nvPr/>
              </p:nvSpPr>
              <p:spPr>
                <a:xfrm>
                  <a:off x="45481091" y="13776931"/>
                  <a:ext cx="1141475" cy="685282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b="1" dirty="0">
                      <a:solidFill>
                        <a:prstClr val="black">
                          <a:lumMod val="95000"/>
                          <a:lumOff val="5000"/>
                        </a:prstClr>
                      </a:solidFill>
                      <a:latin typeface="Arial" pitchFamily="34" charset="0"/>
                    </a:rPr>
                    <a:t>HB</a:t>
                  </a:r>
                </a:p>
              </p:txBody>
            </p:sp>
          </p:grpSp>
          <p:grpSp>
            <p:nvGrpSpPr>
              <p:cNvPr id="26644" name="Skupina 116"/>
              <p:cNvGrpSpPr>
                <a:grpSpLocks noChangeAspect="1"/>
              </p:cNvGrpSpPr>
              <p:nvPr/>
            </p:nvGrpSpPr>
            <p:grpSpPr bwMode="auto">
              <a:xfrm>
                <a:off x="5029199" y="5105400"/>
                <a:ext cx="2558050" cy="1280160"/>
                <a:chOff x="40362607" y="13261904"/>
                <a:chExt cx="5316740" cy="2371725"/>
              </a:xfrm>
            </p:grpSpPr>
            <p:pic>
              <p:nvPicPr>
                <p:cNvPr id="26657" name="Picture 102" descr="C:\00_Archive\Published works\Conference contributions\2007_AGU_San Francisco\circulation_GC12\CT\HFA_Fenoscandinavian High Anticyclonic.png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15141"/>
                <a:stretch>
                  <a:fillRect/>
                </a:stretch>
              </p:blipFill>
              <p:spPr bwMode="auto">
                <a:xfrm>
                  <a:off x="40362607" y="13261904"/>
                  <a:ext cx="4857784" cy="23717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5" name="TextovéPole 74"/>
                <p:cNvSpPr txBox="1"/>
                <p:nvPr/>
              </p:nvSpPr>
              <p:spPr>
                <a:xfrm>
                  <a:off x="44322025" y="14645410"/>
                  <a:ext cx="1356102" cy="685284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b="1" dirty="0">
                      <a:solidFill>
                        <a:prstClr val="black">
                          <a:lumMod val="95000"/>
                          <a:lumOff val="5000"/>
                        </a:prstClr>
                      </a:solidFill>
                      <a:latin typeface="Arial" pitchFamily="34" charset="0"/>
                    </a:rPr>
                    <a:t>HFA</a:t>
                  </a:r>
                </a:p>
              </p:txBody>
            </p:sp>
          </p:grpSp>
          <p:grpSp>
            <p:nvGrpSpPr>
              <p:cNvPr id="26645" name="Skupina 118"/>
              <p:cNvGrpSpPr>
                <a:grpSpLocks noChangeAspect="1"/>
              </p:cNvGrpSpPr>
              <p:nvPr/>
            </p:nvGrpSpPr>
            <p:grpSpPr bwMode="auto">
              <a:xfrm>
                <a:off x="6693040" y="4191000"/>
                <a:ext cx="2450959" cy="1356360"/>
                <a:chOff x="41348138" y="14059453"/>
                <a:chExt cx="5133307" cy="2533083"/>
              </a:xfrm>
            </p:grpSpPr>
            <p:pic>
              <p:nvPicPr>
                <p:cNvPr id="26655" name="Picture 103" descr="C:\00_Archive\Published works\Conference contributions\2007_AGU_San Francisco\circulation_GC12\CT\HFNA_Norwegian sea fennoscandinavian high anticyclonic.png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16306"/>
                <a:stretch>
                  <a:fillRect/>
                </a:stretch>
              </p:blipFill>
              <p:spPr bwMode="auto">
                <a:xfrm>
                  <a:off x="41348138" y="14201761"/>
                  <a:ext cx="4791089" cy="23907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3" name="TextovéPole 72"/>
                <p:cNvSpPr txBox="1"/>
                <p:nvPr/>
              </p:nvSpPr>
              <p:spPr>
                <a:xfrm>
                  <a:off x="44543046" y="14060639"/>
                  <a:ext cx="1938399" cy="690788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b="1" dirty="0">
                      <a:solidFill>
                        <a:prstClr val="black">
                          <a:lumMod val="95000"/>
                          <a:lumOff val="5000"/>
                        </a:prstClr>
                      </a:solidFill>
                      <a:latin typeface="Arial" pitchFamily="34" charset="0"/>
                    </a:rPr>
                    <a:t>HFNA</a:t>
                  </a:r>
                </a:p>
              </p:txBody>
            </p:sp>
          </p:grpSp>
          <p:grpSp>
            <p:nvGrpSpPr>
              <p:cNvPr id="26646" name="Skupina 117"/>
              <p:cNvGrpSpPr>
                <a:grpSpLocks noChangeAspect="1"/>
              </p:cNvGrpSpPr>
              <p:nvPr/>
            </p:nvGrpSpPr>
            <p:grpSpPr bwMode="auto">
              <a:xfrm>
                <a:off x="2590801" y="3429000"/>
                <a:ext cx="2352147" cy="1356360"/>
                <a:chOff x="36847544" y="15060719"/>
                <a:chExt cx="4888672" cy="2512899"/>
              </a:xfrm>
            </p:grpSpPr>
            <p:pic>
              <p:nvPicPr>
                <p:cNvPr id="26653" name="Picture 104" descr="C:\00_Archive\Published works\Conference contributions\2007_AGU_San Francisco\circulation_GC12\CT\NWA_NorthWest Anticyclonic.png"/>
                <p:cNvPicPr>
                  <a:picLocks noChangeAspect="1"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16138"/>
                <a:stretch>
                  <a:fillRect/>
                </a:stretch>
              </p:blipFill>
              <p:spPr bwMode="auto">
                <a:xfrm>
                  <a:off x="36847544" y="15201893"/>
                  <a:ext cx="4776801" cy="23717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1" name="TextovéPole 70"/>
                <p:cNvSpPr txBox="1"/>
                <p:nvPr/>
              </p:nvSpPr>
              <p:spPr>
                <a:xfrm>
                  <a:off x="40173375" y="15061895"/>
                  <a:ext cx="1563934" cy="685284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b="1" dirty="0">
                      <a:solidFill>
                        <a:prstClr val="black">
                          <a:lumMod val="95000"/>
                          <a:lumOff val="5000"/>
                        </a:prstClr>
                      </a:solidFill>
                      <a:latin typeface="Arial" pitchFamily="34" charset="0"/>
                    </a:rPr>
                    <a:t>NWA</a:t>
                  </a:r>
                </a:p>
              </p:txBody>
            </p:sp>
          </p:grpSp>
          <p:grpSp>
            <p:nvGrpSpPr>
              <p:cNvPr id="26647" name="Skupina 126"/>
              <p:cNvGrpSpPr>
                <a:grpSpLocks noChangeAspect="1"/>
              </p:cNvGrpSpPr>
              <p:nvPr/>
            </p:nvGrpSpPr>
            <p:grpSpPr bwMode="auto">
              <a:xfrm>
                <a:off x="152399" y="5105400"/>
                <a:ext cx="2406728" cy="1280160"/>
                <a:chOff x="41419576" y="12701563"/>
                <a:chExt cx="3852137" cy="1894209"/>
              </a:xfrm>
            </p:grpSpPr>
            <p:pic>
              <p:nvPicPr>
                <p:cNvPr id="26651" name="Picture 105" descr="C:\00_Archive\Published works\Conference contributions\2007_AGU_San Francisco\circulation_GC12\CT\SEA_south east anticyclonic.png"/>
                <p:cNvPicPr>
                  <a:picLocks noChangeAspect="1" noChangeArrowheads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13110"/>
                <a:stretch>
                  <a:fillRect/>
                </a:stretch>
              </p:blipFill>
              <p:spPr bwMode="auto">
                <a:xfrm>
                  <a:off x="41419576" y="12701563"/>
                  <a:ext cx="3786214" cy="189420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69" name="TextovéPole 68"/>
                <p:cNvSpPr txBox="1"/>
                <p:nvPr/>
              </p:nvSpPr>
              <p:spPr>
                <a:xfrm>
                  <a:off x="44102772" y="12702503"/>
                  <a:ext cx="1168816" cy="547311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b="1" dirty="0">
                      <a:solidFill>
                        <a:prstClr val="black">
                          <a:lumMod val="95000"/>
                          <a:lumOff val="5000"/>
                        </a:prstClr>
                      </a:solidFill>
                      <a:latin typeface="Arial" pitchFamily="34" charset="0"/>
                    </a:rPr>
                    <a:t>SEA</a:t>
                  </a:r>
                </a:p>
              </p:txBody>
            </p:sp>
          </p:grpSp>
          <p:grpSp>
            <p:nvGrpSpPr>
              <p:cNvPr id="26648" name="Skupina 127"/>
              <p:cNvGrpSpPr>
                <a:grpSpLocks noChangeAspect="1"/>
              </p:cNvGrpSpPr>
              <p:nvPr/>
            </p:nvGrpSpPr>
            <p:grpSpPr bwMode="auto">
              <a:xfrm>
                <a:off x="0" y="3429001"/>
                <a:ext cx="2522878" cy="1356360"/>
                <a:chOff x="42129171" y="14517722"/>
                <a:chExt cx="4033986" cy="2005475"/>
              </a:xfrm>
            </p:grpSpPr>
            <p:pic>
              <p:nvPicPr>
                <p:cNvPr id="26649" name="Picture 107" descr="C:\00_Archive\Published works\Conference contributions\2007_AGU_San Francisco\circulation_GC12\CT\South Anticyclonic.png"/>
                <p:cNvPicPr>
                  <a:picLocks noChangeAspect="1" noChangeArrowheads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14320"/>
                <a:stretch>
                  <a:fillRect/>
                </a:stretch>
              </p:blipFill>
              <p:spPr bwMode="auto">
                <a:xfrm>
                  <a:off x="42129171" y="14630389"/>
                  <a:ext cx="3933875" cy="189280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67" name="TextovéPole 66"/>
                <p:cNvSpPr txBox="1"/>
                <p:nvPr/>
              </p:nvSpPr>
              <p:spPr>
                <a:xfrm>
                  <a:off x="45175192" y="14518659"/>
                  <a:ext cx="987420" cy="546906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b="1" dirty="0">
                      <a:solidFill>
                        <a:prstClr val="black">
                          <a:lumMod val="95000"/>
                          <a:lumOff val="5000"/>
                        </a:prstClr>
                      </a:solidFill>
                      <a:latin typeface="Arial" pitchFamily="34" charset="0"/>
                    </a:rPr>
                    <a:t>SA</a:t>
                  </a:r>
                </a:p>
              </p:txBody>
            </p:sp>
          </p:grpSp>
        </p:grpSp>
      </p:grpSp>
      <p:grpSp>
        <p:nvGrpSpPr>
          <p:cNvPr id="15" name="Skupina 82"/>
          <p:cNvGrpSpPr>
            <a:grpSpLocks/>
          </p:cNvGrpSpPr>
          <p:nvPr/>
        </p:nvGrpSpPr>
        <p:grpSpPr bwMode="auto">
          <a:xfrm>
            <a:off x="4676775" y="990600"/>
            <a:ext cx="4467225" cy="2590800"/>
            <a:chOff x="4676001" y="990600"/>
            <a:chExt cx="4467999" cy="2590800"/>
          </a:xfrm>
        </p:grpSpPr>
        <p:pic>
          <p:nvPicPr>
            <p:cNvPr id="26638" name="Picture 6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9648" b="2010"/>
            <a:stretch>
              <a:fillRect/>
            </a:stretch>
          </p:blipFill>
          <p:spPr bwMode="auto">
            <a:xfrm>
              <a:off x="4724400" y="990600"/>
              <a:ext cx="4419600" cy="259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639" name="TextovéPole 84"/>
            <p:cNvSpPr txBox="1">
              <a:spLocks noChangeArrowheads="1"/>
            </p:cNvSpPr>
            <p:nvPr/>
          </p:nvSpPr>
          <p:spPr bwMode="auto">
            <a:xfrm rot="-5400000">
              <a:off x="3671138" y="1995463"/>
              <a:ext cx="2286000" cy="2762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cs-CZ" altLang="en-US" sz="1200" b="1">
                  <a:solidFill>
                    <a:srgbClr val="000000"/>
                  </a:solidFill>
                  <a:latin typeface="Calibri" pitchFamily="34" charset="0"/>
                </a:rPr>
                <a:t>Frekvence cirkulačních typů (%)</a:t>
              </a:r>
              <a:endParaRPr lang="en-US" altLang="en-US" sz="1200" b="1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  <p:cxnSp>
        <p:nvCxnSpPr>
          <p:cNvPr id="89" name="Přímá spojovací čára 88"/>
          <p:cNvCxnSpPr/>
          <p:nvPr/>
        </p:nvCxnSpPr>
        <p:spPr>
          <a:xfrm>
            <a:off x="533400" y="1600200"/>
            <a:ext cx="19050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čára 89"/>
          <p:cNvCxnSpPr/>
          <p:nvPr/>
        </p:nvCxnSpPr>
        <p:spPr>
          <a:xfrm>
            <a:off x="5181600" y="2362200"/>
            <a:ext cx="18288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ovací šipka 90"/>
          <p:cNvCxnSpPr/>
          <p:nvPr/>
        </p:nvCxnSpPr>
        <p:spPr>
          <a:xfrm>
            <a:off x="2438400" y="1600200"/>
            <a:ext cx="19050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šipka 91"/>
          <p:cNvCxnSpPr/>
          <p:nvPr/>
        </p:nvCxnSpPr>
        <p:spPr>
          <a:xfrm flipV="1">
            <a:off x="7010400" y="1752600"/>
            <a:ext cx="1905000" cy="609600"/>
          </a:xfrm>
          <a:prstGeom prst="straightConnector1">
            <a:avLst/>
          </a:prstGeom>
          <a:ln w="28575">
            <a:solidFill>
              <a:srgbClr val="FF000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eaLnBrk="0" hangingPunct="0">
              <a:buClr>
                <a:srgbClr val="CC3300"/>
              </a:buClr>
              <a:buSzPct val="100000"/>
              <a:buFont typeface="Comic Sans MS" pitchFamily="6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prstClr val="white"/>
                </a:solidFill>
                <a:latin typeface="Calibri"/>
                <a:cs typeface="Arial" charset="0"/>
              </a:rPr>
              <a:t>Proč?</a:t>
            </a:r>
            <a:endParaRPr lang="cs-CZ" sz="2800" b="1" i="1" dirty="0">
              <a:solidFill>
                <a:prstClr val="white"/>
              </a:solidFill>
              <a:latin typeface="Calibri"/>
              <a:cs typeface="Arial" charset="0"/>
            </a:endParaRPr>
          </a:p>
        </p:txBody>
      </p:sp>
      <p:sp>
        <p:nvSpPr>
          <p:cNvPr id="39" name="Nadpis 1"/>
          <p:cNvSpPr txBox="1">
            <a:spLocks/>
          </p:cNvSpPr>
          <p:nvPr/>
        </p:nvSpPr>
        <p:spPr bwMode="auto">
          <a:xfrm>
            <a:off x="2474" y="632460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eaLnBrk="0" hangingPunct="0">
              <a:buClr>
                <a:srgbClr val="CC3300"/>
              </a:buClr>
              <a:buSzPct val="100000"/>
              <a:buFont typeface="Comic Sans MS" pitchFamily="6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Mění se obecná cirkulace atmosféry (nejen) v Evropě</a:t>
            </a:r>
            <a:endParaRPr lang="cs-CZ" sz="2800" b="1" i="1" baseline="-25000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921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zápatí 21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5181600" cy="365125"/>
          </a:xfrm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chemeClr val="tx1">
                    <a:tint val="75000"/>
                  </a:schemeClr>
                </a:solidFill>
              </a:rPr>
              <a:t>Brázdil </a:t>
            </a:r>
            <a:r>
              <a:rPr lang="cs-CZ" i="1" dirty="0" smtClean="0">
                <a:solidFill>
                  <a:schemeClr val="tx1">
                    <a:tint val="75000"/>
                  </a:schemeClr>
                </a:solidFill>
              </a:rPr>
              <a:t>et al., </a:t>
            </a:r>
            <a:r>
              <a:rPr lang="cs-CZ" dirty="0" smtClean="0">
                <a:solidFill>
                  <a:schemeClr val="tx1">
                    <a:tint val="75000"/>
                  </a:schemeClr>
                </a:solidFill>
              </a:rPr>
              <a:t>2015, International </a:t>
            </a:r>
            <a:r>
              <a:rPr lang="cs-CZ" dirty="0" err="1" smtClean="0">
                <a:solidFill>
                  <a:schemeClr val="tx1">
                    <a:tint val="75000"/>
                  </a:schemeClr>
                </a:solidFill>
              </a:rPr>
              <a:t>Journal</a:t>
            </a:r>
            <a:r>
              <a:rPr lang="cs-CZ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tint val="75000"/>
                  </a:schemeClr>
                </a:solidFill>
              </a:rPr>
              <a:t>of</a:t>
            </a:r>
            <a:r>
              <a:rPr lang="cs-CZ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tint val="75000"/>
                  </a:schemeClr>
                </a:solidFill>
              </a:rPr>
              <a:t>Climatology</a:t>
            </a:r>
            <a:endParaRPr lang="en-US" dirty="0">
              <a:solidFill>
                <a:schemeClr val="tx1">
                  <a:tint val="75000"/>
                </a:schemeClr>
              </a:solidFill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0" y="6477000"/>
            <a:ext cx="9144000" cy="158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eaLnBrk="0" hangingPunct="0">
              <a:buClr>
                <a:srgbClr val="CC3300"/>
              </a:buClr>
              <a:buSzPct val="100000"/>
              <a:buFont typeface="Comic Sans MS" pitchFamily="6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Ale proč? </a:t>
            </a:r>
            <a:endParaRPr lang="cs-CZ" sz="2800" b="1" i="1" baseline="-25000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sp>
        <p:nvSpPr>
          <p:cNvPr id="27653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pitchFamily="34" charset="0"/>
            </a:endParaRPr>
          </a:p>
        </p:txBody>
      </p:sp>
      <p:pic>
        <p:nvPicPr>
          <p:cNvPr id="27654" name="Picture 2" descr="5_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549275"/>
            <a:ext cx="6121400" cy="561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 bwMode="auto">
          <a:xfrm>
            <a:off x="-18372" y="598271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eaLnBrk="0" hangingPunct="0">
              <a:buClr>
                <a:srgbClr val="CC3300"/>
              </a:buClr>
              <a:buSzPct val="100000"/>
              <a:buFont typeface="Comic Sans MS" pitchFamily="6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Protože roste koncentrace CO</a:t>
            </a:r>
            <a:r>
              <a:rPr lang="cs-CZ" sz="2800" b="1" i="1" baseline="-25000" dirty="0" smtClean="0">
                <a:solidFill>
                  <a:schemeClr val="bg1"/>
                </a:solidFill>
                <a:latin typeface="Calibri"/>
                <a:cs typeface="Arial" charset="0"/>
              </a:rPr>
              <a:t>2</a:t>
            </a:r>
            <a:endParaRPr lang="cs-CZ" sz="2800" b="1" i="1" baseline="-25000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392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číslo snímku 2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cs-CZ" altLang="en-US" smtClean="0">
                <a:solidFill>
                  <a:srgbClr val="FFFFFF"/>
                </a:solidFill>
              </a:rPr>
              <a:t>strana </a:t>
            </a:r>
            <a:fld id="{6FF7142B-6EAD-4754-9E9B-C6E94A94886F}" type="slidenum">
              <a:rPr lang="cs-CZ" altLang="en-US" smtClean="0">
                <a:solidFill>
                  <a:srgbClr val="FFFFFF"/>
                </a:solidFill>
              </a:rPr>
              <a:pPr eaLnBrk="1" hangingPunct="1">
                <a:defRPr/>
              </a:pPr>
              <a:t>9</a:t>
            </a:fld>
            <a:endParaRPr lang="cs-CZ" altLang="en-US" smtClean="0">
              <a:solidFill>
                <a:srgbClr val="FFFFFF"/>
              </a:solidFill>
            </a:endParaRPr>
          </a:p>
        </p:txBody>
      </p:sp>
      <p:sp>
        <p:nvSpPr>
          <p:cNvPr id="33795" name="Zástupný symbol pro číslo snímku 20"/>
          <p:cNvSpPr txBox="1">
            <a:spLocks/>
          </p:cNvSpPr>
          <p:nvPr/>
        </p:nvSpPr>
        <p:spPr bwMode="auto">
          <a:xfrm>
            <a:off x="6553200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4105DAF6-4AB1-4BC6-9073-4B90DC78C6B7}" type="slidenum">
              <a:rPr lang="en-US" altLang="en-US" sz="1400" b="1">
                <a:solidFill>
                  <a:srgbClr val="000000"/>
                </a:solidFill>
                <a:latin typeface="Arial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400" b="1">
              <a:solidFill>
                <a:srgbClr val="000000"/>
              </a:solidFill>
              <a:latin typeface="Arial" pitchFamily="34" charset="0"/>
            </a:endParaRPr>
          </a:p>
        </p:txBody>
      </p:sp>
      <p:cxnSp>
        <p:nvCxnSpPr>
          <p:cNvPr id="10" name="Přímá spojovací čára 10"/>
          <p:cNvCxnSpPr/>
          <p:nvPr/>
        </p:nvCxnSpPr>
        <p:spPr>
          <a:xfrm>
            <a:off x="0" y="6477000"/>
            <a:ext cx="9144000" cy="158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0" y="533400"/>
            <a:ext cx="90360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Clr>
                <a:srgbClr val="CC3300"/>
              </a:buClr>
              <a:buFont typeface="Comic Sans MS" pitchFamily="66" charset="0"/>
              <a:buNone/>
            </a:pPr>
            <a:endParaRPr lang="en-US" altLang="en-US" sz="2100" b="1">
              <a:solidFill>
                <a:srgbClr val="000000"/>
              </a:solidFill>
            </a:endParaRPr>
          </a:p>
        </p:txBody>
      </p:sp>
      <p:sp>
        <p:nvSpPr>
          <p:cNvPr id="16" name="Nadpis 1"/>
          <p:cNvSpPr txBox="1">
            <a:spLocks/>
          </p:cNvSpPr>
          <p:nvPr/>
        </p:nvSpPr>
        <p:spPr bwMode="auto">
          <a:xfrm>
            <a:off x="0" y="-26988"/>
            <a:ext cx="9144000" cy="54768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cs-CZ" sz="2000" b="1" i="1" dirty="0" smtClean="0">
                <a:solidFill>
                  <a:schemeClr val="bg1"/>
                </a:solidFill>
                <a:latin typeface="Arial" panose="020B0604020202020204" pitchFamily="34" charset="0"/>
              </a:rPr>
              <a:t>Je nutné se znepokojovat? – z pohledu agrárního sektoru??</a:t>
            </a:r>
            <a:endParaRPr lang="cs-CZ" sz="2000" b="1" i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2" name="Zástupný symbol pro zápatí 21"/>
          <p:cNvSpPr>
            <a:spLocks noGrp="1"/>
          </p:cNvSpPr>
          <p:nvPr>
            <p:ph type="ftr" sz="quarter" idx="11"/>
          </p:nvPr>
        </p:nvSpPr>
        <p:spPr>
          <a:xfrm>
            <a:off x="-972616" y="6466432"/>
            <a:ext cx="5219701" cy="3651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Zahradníček, Trnka et al., 2015</a:t>
            </a:r>
            <a:endParaRPr lang="en-US" dirty="0"/>
          </a:p>
        </p:txBody>
      </p:sp>
      <p:pic>
        <p:nvPicPr>
          <p:cNvPr id="55298" name="Picture 2" descr="fig12_ore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114"/>
          <a:stretch/>
        </p:blipFill>
        <p:spPr bwMode="auto">
          <a:xfrm>
            <a:off x="5652120" y="531268"/>
            <a:ext cx="3491880" cy="430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3" descr="compAW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92" y="729782"/>
            <a:ext cx="5363320" cy="4097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245932" y="924968"/>
            <a:ext cx="1152128" cy="215444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cs-CZ" sz="1400" b="1" dirty="0"/>
              <a:t>o</a:t>
            </a:r>
            <a:r>
              <a:rPr lang="cs-CZ" sz="1400" b="1" dirty="0" smtClean="0"/>
              <a:t>zimá pšenice</a:t>
            </a:r>
            <a:endParaRPr lang="en-US" sz="1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45932" y="2862836"/>
            <a:ext cx="990364" cy="215444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cs-CZ" sz="1400" b="1" dirty="0" smtClean="0"/>
              <a:t>ječmen jarní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76448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ovací čára 4"/>
          <p:cNvCxnSpPr/>
          <p:nvPr/>
        </p:nvCxnSpPr>
        <p:spPr>
          <a:xfrm rot="10800000">
            <a:off x="3743325" y="6453188"/>
            <a:ext cx="54006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 bwMode="auto">
          <a:xfrm>
            <a:off x="0" y="-26988"/>
            <a:ext cx="9144000" cy="86360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i="1" dirty="0">
                <a:solidFill>
                  <a:schemeClr val="bg1"/>
                </a:solidFill>
                <a:latin typeface="Arial" panose="020B0604020202020204" pitchFamily="34" charset="0"/>
              </a:rPr>
              <a:t>Je nutné se znepokojovat? 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137"/>
            <a:ext cx="9144000" cy="609492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" y="563631"/>
            <a:ext cx="9139836" cy="6229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14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ovací čára 4"/>
          <p:cNvCxnSpPr/>
          <p:nvPr/>
        </p:nvCxnSpPr>
        <p:spPr>
          <a:xfrm>
            <a:off x="3124200" y="457200"/>
            <a:ext cx="6019800" cy="1588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3733800" y="533400"/>
            <a:ext cx="5410200" cy="1588"/>
          </a:xfrm>
          <a:prstGeom prst="line">
            <a:avLst/>
          </a:prstGeom>
          <a:ln w="222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C9987B0-1FE2-48AA-99D8-3822ED5EF1AB}" type="slidenum">
              <a:rPr lang="en-US" altLang="cs-CZ">
                <a:solidFill>
                  <a:srgbClr val="262626"/>
                </a:solidFill>
              </a:rPr>
              <a:pPr eaLnBrk="1" hangingPunct="1"/>
              <a:t>11</a:t>
            </a:fld>
            <a:endParaRPr lang="en-US" altLang="cs-CZ" dirty="0">
              <a:solidFill>
                <a:srgbClr val="262626"/>
              </a:solidFill>
            </a:endParaRPr>
          </a:p>
        </p:txBody>
      </p:sp>
      <p:sp>
        <p:nvSpPr>
          <p:cNvPr id="24582" name="Rectangle 1"/>
          <p:cNvSpPr txBox="1">
            <a:spLocks noChangeArrowheads="1"/>
          </p:cNvSpPr>
          <p:nvPr/>
        </p:nvSpPr>
        <p:spPr bwMode="auto">
          <a:xfrm>
            <a:off x="7602538" y="4953000"/>
            <a:ext cx="247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1800">
                <a:latin typeface="Arial" panose="020B0604020202020204" pitchFamily="34" charset="0"/>
                <a:cs typeface="Times New Roman" panose="02020603050405020304" pitchFamily="18" charset="0"/>
              </a:rPr>
              <a:t>,</a:t>
            </a: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026" name="Picture 2" descr="Climatecarto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6200"/>
            <a:ext cx="7362825" cy="493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Nadpis 1"/>
          <p:cNvSpPr txBox="1">
            <a:spLocks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Změna klimatu není jen problémem ledních medvědů…</a:t>
            </a:r>
            <a:endParaRPr lang="en-US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52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2. </a:t>
            </a: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Změny ve vodní bilanci</a:t>
            </a:r>
            <a:endParaRPr lang="en-US" altLang="en-US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Podnadpis 1"/>
          <p:cNvSpPr>
            <a:spLocks noGrp="1"/>
          </p:cNvSpPr>
          <p:nvPr>
            <p:ph type="subTitle" idx="1"/>
          </p:nvPr>
        </p:nvSpPr>
        <p:spPr>
          <a:xfrm>
            <a:off x="323527" y="940638"/>
            <a:ext cx="8476159" cy="1752600"/>
          </a:xfrm>
        </p:spPr>
        <p:txBody>
          <a:bodyPr rtlCol="0">
            <a:noAutofit/>
          </a:bodyPr>
          <a:lstStyle/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Klimatologická vodní bilance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Změny v povrchovém odtoku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Disponibilní zdroje pro řešení zemědělského sucha</a:t>
            </a:r>
            <a:endParaRPr lang="cs-CZ" sz="2800" dirty="0" smtClean="0">
              <a:solidFill>
                <a:schemeClr val="tx1"/>
              </a:solidFill>
            </a:endParaRPr>
          </a:p>
        </p:txBody>
      </p:sp>
      <p:pic>
        <p:nvPicPr>
          <p:cNvPr id="1026" name="Picture 2" descr="Hands feeling for soil mois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" y="2825815"/>
            <a:ext cx="351999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/>
          <a:srcRect l="29526" t="13601" r="30312" b="36700"/>
          <a:stretch/>
        </p:blipFill>
        <p:spPr>
          <a:xfrm>
            <a:off x="6163928" y="2844587"/>
            <a:ext cx="2844507" cy="19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5619"/>
            <a:ext cx="3035087" cy="1980000"/>
          </a:xfrm>
          <a:prstGeom prst="rect">
            <a:avLst/>
          </a:prstGeom>
        </p:spPr>
      </p:pic>
      <p:pic>
        <p:nvPicPr>
          <p:cNvPr id="11" name="Obrázek 10"/>
          <p:cNvPicPr/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/>
          <a:stretch/>
        </p:blipFill>
        <p:spPr bwMode="auto">
          <a:xfrm>
            <a:off x="6229242" y="4947875"/>
            <a:ext cx="2570445" cy="17815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928" y="2842147"/>
            <a:ext cx="2640000" cy="1980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8"/>
          <a:srcRect l="28982" t="12870" r="27746" b="41206"/>
          <a:stretch/>
        </p:blipFill>
        <p:spPr>
          <a:xfrm>
            <a:off x="2961544" y="4783619"/>
            <a:ext cx="3267698" cy="1980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013" y="4149080"/>
            <a:ext cx="2640000" cy="19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97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buClr>
                <a:srgbClr val="CC3300"/>
              </a:buClr>
              <a:buSzPct val="100000"/>
              <a:buFont typeface="Comic Sans MS" pitchFamily="6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http</a:t>
            </a:r>
            <a:r>
              <a:rPr lang="cs-CZ" sz="2800" b="1" i="1" dirty="0">
                <a:solidFill>
                  <a:schemeClr val="bg1"/>
                </a:solidFill>
                <a:latin typeface="Calibri"/>
                <a:cs typeface="Arial" charset="0"/>
              </a:rPr>
              <a:t>://www.klimatickazmena.cz/cs/</a:t>
            </a:r>
            <a:endParaRPr lang="cs-CZ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/>
          <a:srcRect l="-399" t="3800" r="8263" b="19201"/>
          <a:stretch/>
        </p:blipFill>
        <p:spPr>
          <a:xfrm>
            <a:off x="29886" y="657287"/>
            <a:ext cx="8424936" cy="396044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4"/>
          <a:srcRect l="34250" t="23401" r="3538" b="15000"/>
          <a:stretch/>
        </p:blipFill>
        <p:spPr>
          <a:xfrm>
            <a:off x="0" y="3689648"/>
            <a:ext cx="5688632" cy="316835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5"/>
          <a:srcRect l="36613" t="20601" r="11413" b="22000"/>
          <a:stretch/>
        </p:blipFill>
        <p:spPr>
          <a:xfrm>
            <a:off x="2812739" y="2924944"/>
            <a:ext cx="6331261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68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buClr>
                <a:srgbClr val="CC3300"/>
              </a:buClr>
              <a:buSzPct val="100000"/>
              <a:buFont typeface="Comic Sans MS" pitchFamily="6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Změna klimatologické vodní bilance</a:t>
            </a:r>
            <a:endParaRPr lang="cs-CZ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" y="-34925"/>
            <a:ext cx="7835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74675" y="3121025"/>
            <a:ext cx="8569325" cy="36925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74675" y="2276475"/>
            <a:ext cx="8569325" cy="3775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74675" y="1268413"/>
            <a:ext cx="8569325" cy="15525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858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buClr>
                <a:srgbClr val="CC3300"/>
              </a:buClr>
              <a:buSzPct val="100000"/>
              <a:buFont typeface="Comic Sans MS" pitchFamily="6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Změna klimatologické vodní bilance</a:t>
            </a:r>
            <a:endParaRPr lang="cs-CZ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7666"/>
            <a:ext cx="9144000" cy="440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89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>
                <a:solidFill>
                  <a:schemeClr val="bg1"/>
                </a:solidFill>
                <a:latin typeface="+mn-lt"/>
                <a:cs typeface="+mn-cs"/>
              </a:rPr>
              <a:t>Očekávané změny v počtu dní se stresem suchem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2556"/>
          <a:stretch/>
        </p:blipFill>
        <p:spPr bwMode="auto">
          <a:xfrm>
            <a:off x="18323" y="692696"/>
            <a:ext cx="8785725" cy="3646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07" b="246"/>
          <a:stretch/>
        </p:blipFill>
        <p:spPr bwMode="auto">
          <a:xfrm>
            <a:off x="0" y="4462983"/>
            <a:ext cx="8785724" cy="196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3284984"/>
            <a:ext cx="8784976" cy="10545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81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>
                <a:solidFill>
                  <a:schemeClr val="bg1"/>
                </a:solidFill>
                <a:latin typeface="+mn-lt"/>
                <a:cs typeface="+mn-cs"/>
              </a:rPr>
              <a:t>Očekávané změny v počtu </a:t>
            </a:r>
            <a:r>
              <a:rPr lang="cs-CZ" sz="2800" b="1" i="1" dirty="0" smtClean="0">
                <a:solidFill>
                  <a:schemeClr val="bg1"/>
                </a:solidFill>
                <a:latin typeface="+mn-lt"/>
                <a:cs typeface="+mn-cs"/>
              </a:rPr>
              <a:t>horkých vln A SOUČASNĚ sucha</a:t>
            </a:r>
            <a:endParaRPr lang="cs-CZ" sz="2800" b="1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79512" y="3284984"/>
            <a:ext cx="8784976" cy="10545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://www.klimatickazmena.cz/runtime/cache/daysdroughtandheat-caeb396e1e936bd9e48bec0fae210214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55"/>
          <a:stretch/>
        </p:blipFill>
        <p:spPr bwMode="auto">
          <a:xfrm>
            <a:off x="-10142" y="549275"/>
            <a:ext cx="900000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klimatickazmena.cz/runtime/cache/daysdroughtandheat-caeb396e1e936bd9e48bec0fae210214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146"/>
          <a:stretch/>
        </p:blipFill>
        <p:spPr bwMode="auto">
          <a:xfrm>
            <a:off x="17792" y="4622113"/>
            <a:ext cx="9000000" cy="211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353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"/>
          <p:cNvSpPr txBox="1">
            <a:spLocks/>
          </p:cNvSpPr>
          <p:nvPr/>
        </p:nvSpPr>
        <p:spPr bwMode="auto">
          <a:xfrm>
            <a:off x="0" y="-12700"/>
            <a:ext cx="9144000" cy="69215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Odhad disponibilních zdrojů vody</a:t>
            </a:r>
            <a:endParaRPr lang="en-US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sp>
        <p:nvSpPr>
          <p:cNvPr id="31749" name="Rectangle 7"/>
          <p:cNvSpPr>
            <a:spLocks noChangeArrowheads="1"/>
          </p:cNvSpPr>
          <p:nvPr/>
        </p:nvSpPr>
        <p:spPr bwMode="auto">
          <a:xfrm>
            <a:off x="0" y="31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1751" name="Rectangle 2"/>
          <p:cNvSpPr>
            <a:spLocks noChangeArrowheads="1"/>
          </p:cNvSpPr>
          <p:nvPr/>
        </p:nvSpPr>
        <p:spPr bwMode="auto">
          <a:xfrm>
            <a:off x="0" y="2317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3"/>
          <a:srcRect t="1" r="26" b="-4183"/>
          <a:stretch/>
        </p:blipFill>
        <p:spPr>
          <a:xfrm>
            <a:off x="71500" y="1484784"/>
            <a:ext cx="9001000" cy="4089576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7668344" y="2564904"/>
            <a:ext cx="1404156" cy="792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Současný stav</a:t>
            </a:r>
            <a:endParaRPr lang="en-US" dirty="0"/>
          </a:p>
        </p:txBody>
      </p:sp>
      <p:sp>
        <p:nvSpPr>
          <p:cNvPr id="25" name="Obdélník 24"/>
          <p:cNvSpPr/>
          <p:nvPr/>
        </p:nvSpPr>
        <p:spPr>
          <a:xfrm>
            <a:off x="7668344" y="3861048"/>
            <a:ext cx="1404156" cy="792088"/>
          </a:xfrm>
          <a:prstGeom prst="rect">
            <a:avLst/>
          </a:prstGeom>
          <a:solidFill>
            <a:srgbClr val="FF99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Očekávaný stav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59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číslo snímku 20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4C04617-F84E-47A4-8D07-CB1C61F42B08}" type="slidenum">
              <a:rPr lang="en-US" altLang="en-US" sz="1200" b="1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200" b="1" smtClean="0">
              <a:solidFill>
                <a:srgbClr val="000000"/>
              </a:solidFill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0" y="6477000"/>
            <a:ext cx="9144000" cy="158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 txBox="1">
            <a:spLocks/>
          </p:cNvSpPr>
          <p:nvPr/>
        </p:nvSpPr>
        <p:spPr bwMode="auto">
          <a:xfrm>
            <a:off x="0" y="0"/>
            <a:ext cx="9144000" cy="69215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Jaké jsou disponibilní zdroje vody?</a:t>
            </a:r>
            <a:endParaRPr lang="en-US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80554"/>
            <a:ext cx="9144001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-11824" y="3465004"/>
            <a:ext cx="2999648" cy="19082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2964151" y="1556792"/>
            <a:ext cx="6144353" cy="38164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848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číslo snímku 20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93F5D88-6C80-4B7C-B220-7FE58900A0F3}" type="slidenum">
              <a:rPr lang="en-US" altLang="en-US" sz="1200" b="1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US" altLang="en-US" sz="1200" b="1" smtClean="0">
              <a:solidFill>
                <a:srgbClr val="000000"/>
              </a:solidFill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0" y="6477000"/>
            <a:ext cx="9144000" cy="158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 txBox="1">
            <a:spLocks/>
          </p:cNvSpPr>
          <p:nvPr/>
        </p:nvSpPr>
        <p:spPr bwMode="auto">
          <a:xfrm>
            <a:off x="0" y="-12700"/>
            <a:ext cx="9144000" cy="69215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Dostatečnost disponibilních zdrojů pro zvýšení odběrů</a:t>
            </a:r>
            <a:endParaRPr lang="en-US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sp>
        <p:nvSpPr>
          <p:cNvPr id="31749" name="Rectangle 7"/>
          <p:cNvSpPr>
            <a:spLocks noChangeArrowheads="1"/>
          </p:cNvSpPr>
          <p:nvPr/>
        </p:nvSpPr>
        <p:spPr bwMode="auto">
          <a:xfrm>
            <a:off x="0" y="31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1750" name="Rectangle 8"/>
          <p:cNvSpPr>
            <a:spLocks noChangeArrowheads="1"/>
          </p:cNvSpPr>
          <p:nvPr/>
        </p:nvSpPr>
        <p:spPr bwMode="auto">
          <a:xfrm>
            <a:off x="0" y="51466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1751" name="Rectangle 2"/>
          <p:cNvSpPr>
            <a:spLocks noChangeArrowheads="1"/>
          </p:cNvSpPr>
          <p:nvPr/>
        </p:nvSpPr>
        <p:spPr bwMode="auto">
          <a:xfrm>
            <a:off x="0" y="2317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1752" name="Rectangle 3"/>
          <p:cNvSpPr>
            <a:spLocks noChangeArrowheads="1"/>
          </p:cNvSpPr>
          <p:nvPr/>
        </p:nvSpPr>
        <p:spPr bwMode="auto">
          <a:xfrm>
            <a:off x="0" y="53752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31753" name="Obrázek 1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358"/>
          <a:stretch/>
        </p:blipFill>
        <p:spPr bwMode="auto">
          <a:xfrm>
            <a:off x="0" y="695325"/>
            <a:ext cx="9131300" cy="2005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1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06" t="34429" r="39280" b="44245"/>
          <a:stretch/>
        </p:blipFill>
        <p:spPr bwMode="auto">
          <a:xfrm>
            <a:off x="12700" y="3417120"/>
            <a:ext cx="1800200" cy="1234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06" t="54512" r="39280" b="26832"/>
          <a:stretch/>
        </p:blipFill>
        <p:spPr bwMode="auto">
          <a:xfrm>
            <a:off x="1874047" y="3524607"/>
            <a:ext cx="1800200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brázek 1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06" t="73557" r="39280" b="8359"/>
          <a:stretch/>
        </p:blipFill>
        <p:spPr bwMode="auto">
          <a:xfrm>
            <a:off x="3735395" y="3557728"/>
            <a:ext cx="1800200" cy="104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brázek 1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16" t="34498" b="44183"/>
          <a:stretch/>
        </p:blipFill>
        <p:spPr bwMode="auto">
          <a:xfrm>
            <a:off x="16607" y="4664220"/>
            <a:ext cx="1916088" cy="12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16" t="54573" r="1321" b="26771"/>
          <a:stretch/>
        </p:blipFill>
        <p:spPr bwMode="auto">
          <a:xfrm>
            <a:off x="1920860" y="4818383"/>
            <a:ext cx="1795428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Obrázek 1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16" t="73188" b="8290"/>
          <a:stretch/>
        </p:blipFill>
        <p:spPr bwMode="auto">
          <a:xfrm>
            <a:off x="3755570" y="4818383"/>
            <a:ext cx="1916088" cy="1072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0" y="1154614"/>
            <a:ext cx="5789786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0" bIns="0" rtlCol="0">
            <a:spAutoFit/>
          </a:bodyPr>
          <a:lstStyle/>
          <a:p>
            <a:r>
              <a:rPr lang="cs-CZ" sz="1000" b="1" dirty="0" smtClean="0"/>
              <a:t>Zajištěnost vody 1981-2015</a:t>
            </a:r>
          </a:p>
          <a:p>
            <a:r>
              <a:rPr lang="cs-CZ" sz="1000" b="1" dirty="0" smtClean="0"/>
              <a:t>NORMÁLNÍ ROK		5-LETÉ SUCHO		10-LETÉ SUCHO</a:t>
            </a:r>
            <a:endParaRPr lang="en-US" sz="1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0" y="3076367"/>
            <a:ext cx="6876256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0" bIns="0" rtlCol="0">
            <a:spAutoFit/>
          </a:bodyPr>
          <a:lstStyle/>
          <a:p>
            <a:r>
              <a:rPr lang="cs-CZ" sz="1000" b="1" dirty="0" smtClean="0"/>
              <a:t>Zajištěnost vody 2021-2040</a:t>
            </a:r>
          </a:p>
          <a:p>
            <a:r>
              <a:rPr lang="cs-CZ" sz="1000" b="1" dirty="0" smtClean="0"/>
              <a:t>NORMÁLNÍ ROK		5-LETÉ SUCHO		10-LETÉ SUCHO</a:t>
            </a:r>
            <a:endParaRPr lang="en-US" sz="1000" b="1" dirty="0"/>
          </a:p>
        </p:txBody>
      </p:sp>
      <p:sp>
        <p:nvSpPr>
          <p:cNvPr id="21" name="Obdélník 20"/>
          <p:cNvSpPr/>
          <p:nvPr/>
        </p:nvSpPr>
        <p:spPr>
          <a:xfrm>
            <a:off x="1874047" y="1257947"/>
            <a:ext cx="3797612" cy="144303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2" name="Obdélník 21"/>
          <p:cNvSpPr/>
          <p:nvPr/>
        </p:nvSpPr>
        <p:spPr>
          <a:xfrm>
            <a:off x="3755570" y="1242202"/>
            <a:ext cx="1916088" cy="144303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03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"/>
          <p:cNvSpPr txBox="1">
            <a:spLocks/>
          </p:cNvSpPr>
          <p:nvPr/>
        </p:nvSpPr>
        <p:spPr bwMode="auto">
          <a:xfrm>
            <a:off x="0" y="-12700"/>
            <a:ext cx="9144000" cy="69215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85000" lnSpcReduction="1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chemeClr val="bg1"/>
                </a:solidFill>
                <a:latin typeface="Calibri"/>
                <a:cs typeface="Arial" charset="0"/>
              </a:rPr>
              <a:t>Pokrytí nároků na </a:t>
            </a: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vodní </a:t>
            </a: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zdroje – význam vodohospodářské soustavy </a:t>
            </a:r>
            <a:endParaRPr lang="en-US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sp>
        <p:nvSpPr>
          <p:cNvPr id="31749" name="Rectangle 7"/>
          <p:cNvSpPr>
            <a:spLocks noChangeArrowheads="1"/>
          </p:cNvSpPr>
          <p:nvPr/>
        </p:nvSpPr>
        <p:spPr bwMode="auto">
          <a:xfrm>
            <a:off x="0" y="31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1751" name="Rectangle 2"/>
          <p:cNvSpPr>
            <a:spLocks noChangeArrowheads="1"/>
          </p:cNvSpPr>
          <p:nvPr/>
        </p:nvSpPr>
        <p:spPr bwMode="auto">
          <a:xfrm>
            <a:off x="0" y="2317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973"/>
          <a:stretch/>
        </p:blipFill>
        <p:spPr bwMode="auto">
          <a:xfrm>
            <a:off x="71608" y="983521"/>
            <a:ext cx="9000000" cy="1837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89"/>
          <a:stretch/>
        </p:blipFill>
        <p:spPr bwMode="auto">
          <a:xfrm>
            <a:off x="72000" y="2843411"/>
            <a:ext cx="9000000" cy="18607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425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"/>
          <p:cNvSpPr txBox="1">
            <a:spLocks/>
          </p:cNvSpPr>
          <p:nvPr/>
        </p:nvSpPr>
        <p:spPr bwMode="auto">
          <a:xfrm>
            <a:off x="0" y="-12700"/>
            <a:ext cx="9144000" cy="69215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Význam vodohospodářské soustavy </a:t>
            </a:r>
            <a:endParaRPr lang="en-US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sp>
        <p:nvSpPr>
          <p:cNvPr id="31749" name="Rectangle 7"/>
          <p:cNvSpPr>
            <a:spLocks noChangeArrowheads="1"/>
          </p:cNvSpPr>
          <p:nvPr/>
        </p:nvSpPr>
        <p:spPr bwMode="auto">
          <a:xfrm>
            <a:off x="0" y="31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1751" name="Rectangle 2"/>
          <p:cNvSpPr>
            <a:spLocks noChangeArrowheads="1"/>
          </p:cNvSpPr>
          <p:nvPr/>
        </p:nvSpPr>
        <p:spPr bwMode="auto">
          <a:xfrm>
            <a:off x="0" y="2317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8" name="Obrázek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2780928"/>
            <a:ext cx="5852538" cy="40609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0166"/>
            <a:ext cx="3707904" cy="24405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162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90067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3. </a:t>
            </a: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Základní koncept monitoringu </a:t>
            </a: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zemědělského </a:t>
            </a: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sucha a hydrologické souvislosti </a:t>
            </a:r>
            <a:endParaRPr lang="en-US" altLang="en-US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Podnadpis 1"/>
          <p:cNvSpPr>
            <a:spLocks noGrp="1"/>
          </p:cNvSpPr>
          <p:nvPr>
            <p:ph type="subTitle" idx="1"/>
          </p:nvPr>
        </p:nvSpPr>
        <p:spPr>
          <a:xfrm>
            <a:off x="323528" y="940638"/>
            <a:ext cx="7848872" cy="1752600"/>
          </a:xfrm>
        </p:spPr>
        <p:txBody>
          <a:bodyPr rtlCol="0">
            <a:noAutofit/>
          </a:bodyPr>
          <a:lstStyle/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Kudy kráčí svět?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Koncepce integrovaného systému sledování </a:t>
            </a:r>
            <a:r>
              <a:rPr lang="cs-CZ" sz="2800" dirty="0" smtClean="0">
                <a:solidFill>
                  <a:schemeClr val="tx1"/>
                </a:solidFill>
              </a:rPr>
              <a:t>sucha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Zemědělské a hydrologické sucho</a:t>
            </a:r>
            <a:endParaRPr lang="cs-CZ" sz="2800" dirty="0" smtClean="0">
              <a:solidFill>
                <a:schemeClr val="tx1"/>
              </a:solidFill>
            </a:endParaRPr>
          </a:p>
        </p:txBody>
      </p:sp>
      <p:pic>
        <p:nvPicPr>
          <p:cNvPr id="1026" name="Picture 2" descr="Hands feeling for soil mois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" y="2825815"/>
            <a:ext cx="351999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/>
          <a:srcRect l="29526" t="13601" r="30312" b="36700"/>
          <a:stretch/>
        </p:blipFill>
        <p:spPr>
          <a:xfrm>
            <a:off x="6163928" y="2844587"/>
            <a:ext cx="2844507" cy="19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5619"/>
            <a:ext cx="3035087" cy="1980000"/>
          </a:xfrm>
          <a:prstGeom prst="rect">
            <a:avLst/>
          </a:prstGeom>
        </p:spPr>
      </p:pic>
      <p:pic>
        <p:nvPicPr>
          <p:cNvPr id="11" name="Obrázek 10"/>
          <p:cNvPicPr/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/>
          <a:stretch/>
        </p:blipFill>
        <p:spPr bwMode="auto">
          <a:xfrm>
            <a:off x="6229242" y="4947875"/>
            <a:ext cx="2570445" cy="17815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928" y="2842147"/>
            <a:ext cx="2640000" cy="1980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8"/>
          <a:srcRect l="28982" t="12870" r="27746" b="41206"/>
          <a:stretch/>
        </p:blipFill>
        <p:spPr>
          <a:xfrm>
            <a:off x="2961544" y="4783619"/>
            <a:ext cx="3267698" cy="1980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013" y="4149080"/>
            <a:ext cx="2640000" cy="19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97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symbol pro číslo snímku 20"/>
          <p:cNvSpPr>
            <a:spLocks noGrp="1"/>
          </p:cNvSpPr>
          <p:nvPr>
            <p:ph type="sldNum" sz="quarter" idx="12"/>
          </p:nvPr>
        </p:nvSpPr>
        <p:spPr>
          <a:xfrm>
            <a:off x="6553200" y="6492875"/>
            <a:ext cx="2133600" cy="365125"/>
          </a:xfrm>
        </p:spPr>
        <p:txBody>
          <a:bodyPr/>
          <a:lstStyle/>
          <a:p>
            <a:pPr>
              <a:defRPr/>
            </a:pPr>
            <a:fld id="{3C5046B9-8B1F-48A6-861A-D78B0A3FF4E8}" type="slidenum">
              <a:rPr lang="en-US" b="1" smtClean="0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en-US" b="1">
              <a:solidFill>
                <a:prstClr val="black"/>
              </a:solidFill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0" y="6477000"/>
            <a:ext cx="9144000" cy="158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b="1" i="1" dirty="0" smtClean="0">
                <a:solidFill>
                  <a:prstClr val="white"/>
                </a:solidFill>
                <a:latin typeface="Calibri"/>
              </a:rPr>
              <a:t>Regionální reakce na globální problém?</a:t>
            </a:r>
            <a:endParaRPr lang="en-US" sz="2400" b="1" i="1" dirty="0">
              <a:solidFill>
                <a:prstClr val="white">
                  <a:lumMod val="95000"/>
                </a:prstClr>
              </a:solidFill>
              <a:latin typeface="Calibri"/>
            </a:endParaRPr>
          </a:p>
        </p:txBody>
      </p:sp>
      <p:sp>
        <p:nvSpPr>
          <p:cNvPr id="5018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charset="0"/>
            </a:endParaRPr>
          </a:p>
        </p:txBody>
      </p:sp>
      <p:sp>
        <p:nvSpPr>
          <p:cNvPr id="501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charset="0"/>
            </a:endParaRPr>
          </a:p>
        </p:txBody>
      </p:sp>
      <p:pic>
        <p:nvPicPr>
          <p:cNvPr id="13" name="Picture 2" descr="http://droughtmonitor.unl.edu/archive/2012/drmon073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" y="578686"/>
            <a:ext cx="2410654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urrent U.S. Drought Monito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70" y="626811"/>
            <a:ext cx="232941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92785" y="764704"/>
            <a:ext cx="59276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od roku 1995/rozlišení cca 20 km;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více zdrojů, subjektivní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se zpětnou vazbou zpravodajů</a:t>
            </a:r>
            <a:endParaRPr lang="en-US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5"/>
          <a:srcRect l="18500" t="10800" r="18894" b="8701"/>
          <a:stretch/>
        </p:blipFill>
        <p:spPr>
          <a:xfrm>
            <a:off x="97491" y="2437508"/>
            <a:ext cx="2488695" cy="1800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426905" y="550627"/>
            <a:ext cx="5809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USA</a:t>
            </a:r>
            <a:endParaRPr lang="en-US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41620" y="2599453"/>
            <a:ext cx="59276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od roku 2011/rozlišení cca 5 km;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více zdrojů, objektivní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bez zpětné vazby zpravodajů</a:t>
            </a:r>
            <a:endParaRPr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2575740" y="2385376"/>
            <a:ext cx="447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EU</a:t>
            </a:r>
            <a:endParaRPr lang="en-US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6"/>
          <a:srcRect l="35431" t="38100" r="34644" b="15701"/>
          <a:stretch/>
        </p:blipFill>
        <p:spPr>
          <a:xfrm>
            <a:off x="97491" y="4394449"/>
            <a:ext cx="2488695" cy="2161235"/>
          </a:xfrm>
          <a:prstGeom prst="rect">
            <a:avLst/>
          </a:prstGeom>
        </p:spPr>
      </p:pic>
      <p:sp>
        <p:nvSpPr>
          <p:cNvPr id="20" name="TextovéPole 19"/>
          <p:cNvSpPr txBox="1"/>
          <p:nvPr/>
        </p:nvSpPr>
        <p:spPr>
          <a:xfrm>
            <a:off x="3054196" y="4708705"/>
            <a:ext cx="59276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od roku 2014/rozlišení cca 4 km;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Model půdní vlhkosti/hydrologický model/objektivní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bez zpětné vazby zpravodajů</a:t>
            </a:r>
            <a:endParaRPr lang="en-US" dirty="0"/>
          </a:p>
        </p:txBody>
      </p:sp>
      <p:sp>
        <p:nvSpPr>
          <p:cNvPr id="22" name="Obdélník 21"/>
          <p:cNvSpPr/>
          <p:nvPr/>
        </p:nvSpPr>
        <p:spPr>
          <a:xfrm>
            <a:off x="2638593" y="4342531"/>
            <a:ext cx="10790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Německo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3317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6" grpId="0"/>
      <p:bldP spid="17" grpId="0"/>
      <p:bldP spid="20" grpId="0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symbol pro číslo snímku 20"/>
          <p:cNvSpPr>
            <a:spLocks noGrp="1"/>
          </p:cNvSpPr>
          <p:nvPr>
            <p:ph type="sldNum" sz="quarter" idx="12"/>
          </p:nvPr>
        </p:nvSpPr>
        <p:spPr>
          <a:xfrm>
            <a:off x="6553200" y="6492875"/>
            <a:ext cx="2133600" cy="365125"/>
          </a:xfrm>
        </p:spPr>
        <p:txBody>
          <a:bodyPr/>
          <a:lstStyle/>
          <a:p>
            <a:pPr>
              <a:defRPr/>
            </a:pPr>
            <a:fld id="{3C5046B9-8B1F-48A6-861A-D78B0A3FF4E8}" type="slidenum">
              <a:rPr lang="en-US" b="1" smtClean="0">
                <a:solidFill>
                  <a:prstClr val="black"/>
                </a:solidFill>
              </a:rPr>
              <a:pPr>
                <a:defRPr/>
              </a:pPr>
              <a:t>25</a:t>
            </a:fld>
            <a:endParaRPr lang="en-US" b="1">
              <a:solidFill>
                <a:prstClr val="black"/>
              </a:solidFill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b="1" i="1" dirty="0" smtClean="0">
                <a:solidFill>
                  <a:prstClr val="white"/>
                </a:solidFill>
                <a:latin typeface="Calibri"/>
              </a:rPr>
              <a:t>Regionální reakce na globální problém? - </a:t>
            </a:r>
            <a:r>
              <a:rPr lang="cs-CZ" sz="2400" b="1" i="1" dirty="0" err="1" smtClean="0">
                <a:solidFill>
                  <a:prstClr val="white"/>
                </a:solidFill>
                <a:latin typeface="Calibri"/>
              </a:rPr>
              <a:t>InterSucho</a:t>
            </a:r>
            <a:endParaRPr lang="en-US" sz="2400" b="1" i="1" dirty="0">
              <a:solidFill>
                <a:prstClr val="white">
                  <a:lumMod val="95000"/>
                </a:prstClr>
              </a:solidFill>
              <a:latin typeface="Calibri"/>
            </a:endParaRPr>
          </a:p>
        </p:txBody>
      </p:sp>
      <p:sp>
        <p:nvSpPr>
          <p:cNvPr id="5018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charset="0"/>
            </a:endParaRPr>
          </a:p>
        </p:txBody>
      </p:sp>
      <p:sp>
        <p:nvSpPr>
          <p:cNvPr id="501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2420888"/>
            <a:ext cx="2484000" cy="1406011"/>
          </a:xfrm>
          <a:prstGeom prst="rect">
            <a:avLst/>
          </a:prstGeom>
        </p:spPr>
      </p:pic>
      <p:pic>
        <p:nvPicPr>
          <p:cNvPr id="3078" name="Picture 6" descr="okres Olomou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48680"/>
            <a:ext cx="2484000" cy="188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89040"/>
            <a:ext cx="2447489" cy="151525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5261802"/>
            <a:ext cx="2484000" cy="1620488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2798939" y="853460"/>
            <a:ext cx="63121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od roku 2014/rozlišení od 250 m do 5 km dle produktu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naprostá většina produktů v rozlišení 500 m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více zdrojů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 smtClean="0"/>
              <a:t>Stovky pozemních stanic ČHMÚ + vlastní stanice </a:t>
            </a:r>
            <a:r>
              <a:rPr lang="cs-CZ" dirty="0" err="1" smtClean="0"/>
              <a:t>CzechGlobe</a:t>
            </a:r>
            <a:r>
              <a:rPr lang="cs-CZ" dirty="0" smtClean="0"/>
              <a:t> + vlastní modelové nástroje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 smtClean="0"/>
              <a:t>Dva nezávislé satelitní systémy – vlastní zpracování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 smtClean="0"/>
              <a:t>Stovky spolupracovníků z řad zemědělců a lesníků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 smtClean="0"/>
              <a:t>Otevřené/ověřené zdroje (JRC, TU-</a:t>
            </a:r>
            <a:r>
              <a:rPr lang="cs-CZ" dirty="0" err="1" smtClean="0"/>
              <a:t>Wien</a:t>
            </a:r>
            <a:r>
              <a:rPr lang="cs-CZ" dirty="0" smtClean="0"/>
              <a:t>, </a:t>
            </a:r>
            <a:r>
              <a:rPr lang="cs-CZ" dirty="0" err="1" smtClean="0"/>
              <a:t>Copernicus</a:t>
            </a:r>
            <a:r>
              <a:rPr lang="cs-CZ" dirty="0" smtClean="0"/>
              <a:t>)</a:t>
            </a:r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jediný systém s operativní předpovědí sucha a dopadů do zemědělství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unikátní partnerství Akademie věd, univerzity a Státního pozemkového úřadu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Úzká spolupráce s národní meteorologickou službou (ČHMÚ</a:t>
            </a:r>
            <a:r>
              <a:rPr lang="cs-CZ" dirty="0" smtClean="0"/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Společný portál </a:t>
            </a:r>
            <a:r>
              <a:rPr lang="cs-CZ" dirty="0" smtClean="0">
                <a:hlinkClick r:id="rId7"/>
              </a:rPr>
              <a:t>www.stavsucha.cz</a:t>
            </a:r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  <p:sp>
        <p:nvSpPr>
          <p:cNvPr id="24" name="Obdélník 23"/>
          <p:cNvSpPr/>
          <p:nvPr/>
        </p:nvSpPr>
        <p:spPr>
          <a:xfrm>
            <a:off x="2483998" y="534369"/>
            <a:ext cx="1686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Česká republika</a:t>
            </a:r>
            <a:endParaRPr lang="en-US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765979" y="5127964"/>
            <a:ext cx="63780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od roku 2016/rozlišení od 5 do 20 km dle produktu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více zdrojů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 smtClean="0"/>
              <a:t>Dva nezávislé satelitní systémy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 smtClean="0"/>
              <a:t>V plánu desítky zpravodajů (2018)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 smtClean="0"/>
              <a:t>Otevřené/ověřené zdroje (JRC, TU-</a:t>
            </a:r>
            <a:r>
              <a:rPr lang="cs-CZ" dirty="0" err="1" smtClean="0"/>
              <a:t>Wien</a:t>
            </a:r>
            <a:r>
              <a:rPr lang="cs-CZ" dirty="0" smtClean="0"/>
              <a:t>, </a:t>
            </a:r>
            <a:r>
              <a:rPr lang="cs-CZ" dirty="0" err="1" smtClean="0"/>
              <a:t>Copernicus</a:t>
            </a:r>
            <a:r>
              <a:rPr lang="cs-CZ" dirty="0" smtClean="0"/>
              <a:t>)</a:t>
            </a:r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</a:t>
            </a:r>
            <a:r>
              <a:rPr lang="cs-CZ" dirty="0" smtClean="0"/>
              <a:t>ředpověď dopadů sucha (2018)</a:t>
            </a:r>
            <a:endParaRPr lang="en-US" dirty="0"/>
          </a:p>
        </p:txBody>
      </p:sp>
      <p:sp>
        <p:nvSpPr>
          <p:cNvPr id="26" name="Obdélník 25"/>
          <p:cNvSpPr/>
          <p:nvPr/>
        </p:nvSpPr>
        <p:spPr>
          <a:xfrm>
            <a:off x="2514878" y="4892470"/>
            <a:ext cx="1579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Střední Evropa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051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/>
      <p:bldP spid="25" grpId="0"/>
      <p:bldP spid="2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Stav </a:t>
            </a:r>
            <a:r>
              <a:rPr lang="cs-CZ" sz="2800" b="1" i="1" dirty="0">
                <a:solidFill>
                  <a:schemeClr val="bg1"/>
                </a:solidFill>
                <a:latin typeface="Calibri" pitchFamily="34" charset="0"/>
              </a:rPr>
              <a:t>půdní vlhkosti ve střední </a:t>
            </a: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Evropě</a:t>
            </a:r>
            <a:endParaRPr lang="cs-CZ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" y="692696"/>
            <a:ext cx="9032386" cy="5892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32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Stav půdní vlhkosti – </a:t>
            </a: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pro okresy</a:t>
            </a:r>
            <a:endParaRPr lang="cs-CZ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okres Brno-venkov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6" y="549275"/>
            <a:ext cx="7992888" cy="604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76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symbol pro číslo snímku 20"/>
          <p:cNvSpPr>
            <a:spLocks noGrp="1"/>
          </p:cNvSpPr>
          <p:nvPr>
            <p:ph type="sldNum" sz="quarter" idx="12"/>
          </p:nvPr>
        </p:nvSpPr>
        <p:spPr>
          <a:xfrm>
            <a:off x="6553200" y="6492875"/>
            <a:ext cx="2133600" cy="365125"/>
          </a:xfrm>
        </p:spPr>
        <p:txBody>
          <a:bodyPr/>
          <a:lstStyle/>
          <a:p>
            <a:pPr>
              <a:defRPr/>
            </a:pPr>
            <a:fld id="{3C5046B9-8B1F-48A6-861A-D78B0A3FF4E8}" type="slidenum">
              <a:rPr lang="en-US" b="1" smtClean="0">
                <a:solidFill>
                  <a:prstClr val="black"/>
                </a:solidFill>
              </a:rPr>
              <a:pPr>
                <a:defRPr/>
              </a:pPr>
              <a:t>28</a:t>
            </a:fld>
            <a:endParaRPr lang="en-US" b="1">
              <a:solidFill>
                <a:prstClr val="black"/>
              </a:solidFill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b="1" i="1" dirty="0" smtClean="0">
                <a:solidFill>
                  <a:prstClr val="white"/>
                </a:solidFill>
                <a:latin typeface="Calibri"/>
              </a:rPr>
              <a:t>Sledování výskytu sucha i jeho dopadů</a:t>
            </a:r>
            <a:endParaRPr lang="en-US" sz="2400" b="1" i="1" dirty="0">
              <a:solidFill>
                <a:prstClr val="white">
                  <a:lumMod val="95000"/>
                </a:prstClr>
              </a:solidFill>
              <a:latin typeface="Calibri"/>
            </a:endParaRPr>
          </a:p>
        </p:txBody>
      </p:sp>
      <p:sp>
        <p:nvSpPr>
          <p:cNvPr id="5018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charset="0"/>
            </a:endParaRPr>
          </a:p>
        </p:txBody>
      </p:sp>
      <p:sp>
        <p:nvSpPr>
          <p:cNvPr id="501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charset="0"/>
            </a:endParaRPr>
          </a:p>
        </p:txBody>
      </p:sp>
      <p:pic>
        <p:nvPicPr>
          <p:cNvPr id="10244" name="Picture 4" descr="25. červen 20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" y="926139"/>
            <a:ext cx="9000000" cy="509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25. červen 20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2" y="945139"/>
            <a:ext cx="9000000" cy="509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2. červenec 20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" y="907139"/>
            <a:ext cx="9000000" cy="509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29. červen 20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8" y="668287"/>
            <a:ext cx="9000000" cy="557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059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Výhled na příští 2 měsíce</a:t>
            </a:r>
            <a:endParaRPr lang="cs-CZ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Prognóza na 2 měsí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8931275" cy="626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41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Předpověď na příštích 9 dní</a:t>
            </a:r>
            <a:endParaRPr lang="cs-CZ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Předpověď 1. - 3. de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" y="909408"/>
            <a:ext cx="9000000" cy="50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ředpověď 4. - 6. de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3" y="909408"/>
            <a:ext cx="9000000" cy="50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ředpověď 7. - 9. de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3" y="892753"/>
            <a:ext cx="9000000" cy="50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21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ovací čára 4"/>
          <p:cNvCxnSpPr/>
          <p:nvPr/>
        </p:nvCxnSpPr>
        <p:spPr>
          <a:xfrm rot="10800000">
            <a:off x="3743325" y="6453188"/>
            <a:ext cx="54006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 bwMode="auto">
          <a:xfrm>
            <a:off x="0" y="-26988"/>
            <a:ext cx="9144000" cy="86360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i="1" dirty="0" smtClean="0">
                <a:solidFill>
                  <a:schemeClr val="bg1"/>
                </a:solidFill>
                <a:latin typeface="Arial" panose="020B0604020202020204" pitchFamily="34" charset="0"/>
              </a:rPr>
              <a:t>Zemědělské a hydrologické sucho…</a:t>
            </a:r>
            <a:endParaRPr lang="cs-CZ" sz="2400" b="1" i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613"/>
            <a:ext cx="9144000" cy="6096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1484784"/>
            <a:ext cx="9144000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179512" y="4941168"/>
            <a:ext cx="9144000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283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ovací čára 4"/>
          <p:cNvCxnSpPr/>
          <p:nvPr/>
        </p:nvCxnSpPr>
        <p:spPr>
          <a:xfrm rot="10800000">
            <a:off x="3743325" y="6453188"/>
            <a:ext cx="54006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 bwMode="auto">
          <a:xfrm>
            <a:off x="0" y="-26988"/>
            <a:ext cx="9144000" cy="86360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i="1" dirty="0" smtClean="0">
                <a:solidFill>
                  <a:schemeClr val="bg1"/>
                </a:solidFill>
                <a:latin typeface="Arial" panose="020B0604020202020204" pitchFamily="34" charset="0"/>
              </a:rPr>
              <a:t>Zemědělské a hydrologické sucho…</a:t>
            </a:r>
            <a:endParaRPr lang="cs-CZ" sz="2400" b="1" i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57" y="739350"/>
            <a:ext cx="9144000" cy="609600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0" y="1077798"/>
            <a:ext cx="9144000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179512" y="4797004"/>
            <a:ext cx="9144000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20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en-US" sz="2800" b="1" i="1" dirty="0" smtClean="0">
                <a:solidFill>
                  <a:schemeClr val="bg1"/>
                </a:solidFill>
                <a:latin typeface="Calibri" pitchFamily="34" charset="0"/>
              </a:rPr>
              <a:t>Co si odnést?</a:t>
            </a:r>
            <a:endParaRPr lang="en-US" altLang="en-US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Podnadpis 1"/>
          <p:cNvSpPr>
            <a:spLocks noGrp="1"/>
          </p:cNvSpPr>
          <p:nvPr>
            <p:ph type="subTitle" idx="1"/>
          </p:nvPr>
        </p:nvSpPr>
        <p:spPr>
          <a:xfrm>
            <a:off x="323528" y="1220951"/>
            <a:ext cx="8496944" cy="3136434"/>
          </a:xfrm>
        </p:spPr>
        <p:txBody>
          <a:bodyPr rtlCol="0">
            <a:normAutofit fontScale="77500" lnSpcReduction="20000"/>
          </a:bodyPr>
          <a:lstStyle/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Negativní změny ve vodní bilanci jsou </a:t>
            </a:r>
            <a:r>
              <a:rPr lang="cs-CZ" sz="2800" b="1" dirty="0" smtClean="0">
                <a:solidFill>
                  <a:schemeClr val="tx1"/>
                </a:solidFill>
              </a:rPr>
              <a:t>velmi – velmi – velmi </a:t>
            </a:r>
            <a:r>
              <a:rPr lang="cs-CZ" sz="2800" dirty="0" smtClean="0">
                <a:solidFill>
                  <a:schemeClr val="tx1"/>
                </a:solidFill>
              </a:rPr>
              <a:t>pravděpodobné;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Lze očekávat zhoršení disponibilních rezerv + zvýšení nároků;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Existuje monitoring jak zemědělskéh</a:t>
            </a:r>
            <a:r>
              <a:rPr lang="cs-CZ" sz="2800" dirty="0" smtClean="0">
                <a:solidFill>
                  <a:schemeClr val="tx1"/>
                </a:solidFill>
              </a:rPr>
              <a:t>o tak hydrologického sucha + první funkční nástroje propojující oba „světy“;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Adaptac</a:t>
            </a:r>
            <a:r>
              <a:rPr lang="cs-CZ" sz="2800" dirty="0" smtClean="0">
                <a:solidFill>
                  <a:schemeClr val="tx1"/>
                </a:solidFill>
              </a:rPr>
              <a:t>e krajiny na zvládání zemědělského sucha budou mít konsekvence pro sucho hydrologické!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Je žádoucí, vítaná a nutná spolupráce institucí včetně povodí nejen na monitoringu hydrologického sucha ale i sucha zemědělského</a:t>
            </a:r>
            <a:endParaRPr lang="cs-CZ" sz="2800" dirty="0" smtClean="0">
              <a:solidFill>
                <a:schemeClr val="tx1"/>
              </a:solidFill>
            </a:endParaRPr>
          </a:p>
        </p:txBody>
      </p:sp>
      <p:pic>
        <p:nvPicPr>
          <p:cNvPr id="1026" name="Picture 2" descr="Hands feeling for soil mois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98" y="5423680"/>
            <a:ext cx="2687998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brázek 10"/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/>
          <a:stretch/>
        </p:blipFill>
        <p:spPr bwMode="auto">
          <a:xfrm>
            <a:off x="6556585" y="5418000"/>
            <a:ext cx="2570445" cy="1512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125" y="5423680"/>
            <a:ext cx="2016000" cy="151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934" y="5418000"/>
            <a:ext cx="2016000" cy="15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63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932638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en-US" sz="2800" b="1" i="1" dirty="0" smtClean="0">
                <a:solidFill>
                  <a:schemeClr val="bg1"/>
                </a:solidFill>
                <a:latin typeface="Calibri" pitchFamily="34" charset="0"/>
              </a:rPr>
              <a:t>Chcete vědět víc o suchu a změně klimatu?</a:t>
            </a:r>
            <a:endParaRPr lang="en-US" altLang="en-US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Podnadpis 1"/>
          <p:cNvSpPr>
            <a:spLocks noGrp="1"/>
          </p:cNvSpPr>
          <p:nvPr>
            <p:ph type="subTitle" idx="1"/>
          </p:nvPr>
        </p:nvSpPr>
        <p:spPr>
          <a:xfrm>
            <a:off x="20960" y="1124743"/>
            <a:ext cx="9121453" cy="3676691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2600" b="1" dirty="0" smtClean="0">
                <a:solidFill>
                  <a:schemeClr val="tx1"/>
                </a:solidFill>
                <a:hlinkClick r:id="rId3"/>
              </a:rPr>
              <a:t>www.intersucho.cz</a:t>
            </a:r>
            <a:r>
              <a:rPr lang="cs-CZ" sz="2600" b="1" dirty="0" smtClean="0">
                <a:solidFill>
                  <a:schemeClr val="tx1"/>
                </a:solidFill>
              </a:rPr>
              <a:t>  - monitoring a předpověď sucha</a:t>
            </a: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2600" b="1" dirty="0" smtClean="0">
                <a:solidFill>
                  <a:schemeClr val="tx1"/>
                </a:solidFill>
                <a:hlinkClick r:id="rId4"/>
              </a:rPr>
              <a:t>www.klimatickazmena.cz</a:t>
            </a:r>
            <a:r>
              <a:rPr lang="cs-CZ" sz="2600" b="1" dirty="0" smtClean="0">
                <a:solidFill>
                  <a:schemeClr val="tx1"/>
                </a:solidFill>
              </a:rPr>
              <a:t> – změna klimatu ve Vaší obci/městě</a:t>
            </a:r>
          </a:p>
          <a:p>
            <a:pPr algn="l" eaLnBrk="1" fontAlgn="auto" hangingPunct="1">
              <a:spcAft>
                <a:spcPts val="0"/>
              </a:spcAft>
              <a:defRPr/>
            </a:pPr>
            <a:endParaRPr lang="cs-CZ" sz="2600" b="1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3000" dirty="0" smtClean="0">
                <a:solidFill>
                  <a:schemeClr val="tx1"/>
                </a:solidFill>
              </a:rPr>
              <a:t>Kontakt: </a:t>
            </a:r>
            <a:r>
              <a:rPr lang="cs-CZ" sz="3000" dirty="0" err="1" smtClean="0">
                <a:solidFill>
                  <a:schemeClr val="tx1"/>
                </a:solidFill>
              </a:rPr>
              <a:t>mirek</a:t>
            </a:r>
            <a:r>
              <a:rPr lang="cs-CZ" sz="3000" dirty="0" smtClean="0">
                <a:solidFill>
                  <a:schemeClr val="tx1"/>
                </a:solidFill>
              </a:rPr>
              <a:t>_</a:t>
            </a:r>
            <a:r>
              <a:rPr lang="en-US" sz="3000" dirty="0" smtClean="0">
                <a:solidFill>
                  <a:schemeClr val="tx1"/>
                </a:solidFill>
              </a:rPr>
              <a:t>t</a:t>
            </a:r>
            <a:r>
              <a:rPr lang="cs-CZ" sz="3000" dirty="0" err="1" smtClean="0">
                <a:solidFill>
                  <a:schemeClr val="tx1"/>
                </a:solidFill>
              </a:rPr>
              <a:t>rnka</a:t>
            </a:r>
            <a:r>
              <a:rPr lang="en-US" sz="3000" dirty="0" smtClean="0">
                <a:solidFill>
                  <a:schemeClr val="tx1"/>
                </a:solidFill>
              </a:rPr>
              <a:t>@</a:t>
            </a:r>
            <a:r>
              <a:rPr lang="cs-CZ" sz="3000" dirty="0" smtClean="0">
                <a:solidFill>
                  <a:schemeClr val="tx1"/>
                </a:solidFill>
              </a:rPr>
              <a:t>yahoo.com</a:t>
            </a:r>
            <a:endParaRPr lang="cs-CZ" sz="3000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cs-CZ" sz="3000" b="1" dirty="0" smtClean="0">
              <a:solidFill>
                <a:schemeClr val="tx1"/>
              </a:solidFill>
            </a:endParaRPr>
          </a:p>
        </p:txBody>
      </p:sp>
      <p:pic>
        <p:nvPicPr>
          <p:cNvPr id="1026" name="Picture 2" descr="Hands feeling for soil moistu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415" y="4843095"/>
            <a:ext cx="351999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0" y="4848670"/>
            <a:ext cx="2640000" cy="1980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569" y="4843095"/>
            <a:ext cx="2640000" cy="1980000"/>
          </a:xfrm>
          <a:prstGeom prst="rect">
            <a:avLst/>
          </a:prstGeom>
        </p:spPr>
      </p:pic>
      <p:pic>
        <p:nvPicPr>
          <p:cNvPr id="12" name="Obrázek 11"/>
          <p:cNvPicPr/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/>
          <a:stretch/>
        </p:blipFill>
        <p:spPr bwMode="auto">
          <a:xfrm>
            <a:off x="4145448" y="4822265"/>
            <a:ext cx="2570445" cy="198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7630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ovací čára 4"/>
          <p:cNvCxnSpPr/>
          <p:nvPr/>
        </p:nvCxnSpPr>
        <p:spPr>
          <a:xfrm>
            <a:off x="3124200" y="457200"/>
            <a:ext cx="6019800" cy="1588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3733800" y="533400"/>
            <a:ext cx="5410200" cy="1588"/>
          </a:xfrm>
          <a:prstGeom prst="line">
            <a:avLst/>
          </a:prstGeom>
          <a:ln w="222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0" y="6551613"/>
            <a:ext cx="6019800" cy="1587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C9987B0-1FE2-48AA-99D8-3822ED5EF1AB}" type="slidenum">
              <a:rPr lang="en-US" altLang="cs-CZ">
                <a:solidFill>
                  <a:srgbClr val="262626"/>
                </a:solidFill>
              </a:rPr>
              <a:pPr eaLnBrk="1" hangingPunct="1"/>
              <a:t>35</a:t>
            </a:fld>
            <a:endParaRPr lang="en-US" altLang="cs-CZ">
              <a:solidFill>
                <a:srgbClr val="262626"/>
              </a:solidFill>
            </a:endParaRPr>
          </a:p>
        </p:txBody>
      </p:sp>
      <p:sp>
        <p:nvSpPr>
          <p:cNvPr id="24582" name="Rectangle 1"/>
          <p:cNvSpPr txBox="1">
            <a:spLocks noChangeArrowheads="1"/>
          </p:cNvSpPr>
          <p:nvPr/>
        </p:nvSpPr>
        <p:spPr bwMode="auto">
          <a:xfrm>
            <a:off x="7602538" y="4953000"/>
            <a:ext cx="247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1800">
                <a:latin typeface="Arial" panose="020B0604020202020204" pitchFamily="34" charset="0"/>
                <a:cs typeface="Times New Roman" panose="02020603050405020304" pitchFamily="18" charset="0"/>
              </a:rPr>
              <a:t>,</a:t>
            </a:r>
          </a:p>
        </p:txBody>
      </p:sp>
      <p:sp>
        <p:nvSpPr>
          <p:cNvPr id="21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chemeClr val="bg1"/>
                </a:solidFill>
                <a:latin typeface="Calibri"/>
                <a:cs typeface="Arial" charset="0"/>
              </a:rPr>
              <a:t>ZA AUTORSKÝ KOLEKTIV VÁM DĚKUJI ZA POZORNOST</a:t>
            </a:r>
            <a:endParaRPr lang="en-US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"/>
          <p:cNvSpPr txBox="1">
            <a:spLocks noChangeArrowheads="1"/>
          </p:cNvSpPr>
          <p:nvPr/>
        </p:nvSpPr>
        <p:spPr bwMode="auto">
          <a:xfrm>
            <a:off x="1192908" y="1089104"/>
            <a:ext cx="6533455" cy="518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b="1" dirty="0"/>
              <a:t>Miroslav Trnka</a:t>
            </a:r>
            <a:r>
              <a:rPr lang="cs-CZ" sz="1800" b="1" baseline="30000" dirty="0"/>
              <a:t>1,2</a:t>
            </a:r>
            <a:r>
              <a:rPr lang="cs-CZ" sz="1800" b="1" dirty="0"/>
              <a:t>, Adam Vizina</a:t>
            </a:r>
            <a:r>
              <a:rPr lang="cs-CZ" sz="1800" b="1" baseline="30000" dirty="0"/>
              <a:t>3</a:t>
            </a:r>
            <a:r>
              <a:rPr lang="cs-CZ" sz="1800" b="1" dirty="0"/>
              <a:t>, Martin Hanel</a:t>
            </a:r>
            <a:r>
              <a:rPr lang="cs-CZ" sz="1800" b="1" baseline="30000" dirty="0"/>
              <a:t>3,4</a:t>
            </a:r>
            <a:r>
              <a:rPr lang="cs-CZ" sz="1800" b="1" dirty="0"/>
              <a:t>, Jan Balek</a:t>
            </a:r>
            <a:r>
              <a:rPr lang="cs-CZ" sz="1800" b="1" baseline="30000" dirty="0"/>
              <a:t>1</a:t>
            </a:r>
            <a:r>
              <a:rPr lang="cs-CZ" sz="1800" b="1" dirty="0"/>
              <a:t>, Petr Hlavinka</a:t>
            </a:r>
            <a:r>
              <a:rPr lang="cs-CZ" sz="1800" b="1" baseline="30000" dirty="0"/>
              <a:t>1</a:t>
            </a:r>
            <a:r>
              <a:rPr lang="cs-CZ" sz="1800" b="1" dirty="0"/>
              <a:t>, Daniela Semerádová</a:t>
            </a:r>
            <a:r>
              <a:rPr lang="cs-CZ" sz="1800" b="1" baseline="30000" dirty="0"/>
              <a:t>1</a:t>
            </a:r>
            <a:r>
              <a:rPr lang="cs-CZ" sz="1800" b="1" dirty="0"/>
              <a:t>, Filip Chuchma</a:t>
            </a:r>
            <a:r>
              <a:rPr lang="cs-CZ" sz="1800" b="1" baseline="30000" dirty="0"/>
              <a:t>5</a:t>
            </a:r>
            <a:r>
              <a:rPr lang="cs-CZ" sz="1800" b="1" dirty="0"/>
              <a:t>, Miroslav Dumbrovský</a:t>
            </a:r>
            <a:r>
              <a:rPr lang="cs-CZ" sz="1800" b="1" baseline="30000" dirty="0"/>
              <a:t>6</a:t>
            </a:r>
            <a:r>
              <a:rPr lang="cs-CZ" sz="1800" b="1" dirty="0"/>
              <a:t>, Jan Daňhelka</a:t>
            </a:r>
            <a:r>
              <a:rPr lang="cs-CZ" sz="1800" b="1" baseline="30000" dirty="0"/>
              <a:t>5</a:t>
            </a:r>
            <a:r>
              <a:rPr lang="cs-CZ" sz="1800" b="1" dirty="0"/>
              <a:t>, Martin Dubrovský</a:t>
            </a:r>
            <a:r>
              <a:rPr lang="cs-CZ" sz="1800" b="1" baseline="30000" dirty="0"/>
              <a:t>1</a:t>
            </a:r>
            <a:r>
              <a:rPr lang="cs-CZ" sz="1800" b="1" dirty="0"/>
              <a:t>, Pavel Zahradníček</a:t>
            </a:r>
            <a:r>
              <a:rPr lang="cs-CZ" sz="1800" b="1" baseline="30000" dirty="0"/>
              <a:t>1,5</a:t>
            </a:r>
            <a:r>
              <a:rPr lang="cs-CZ" sz="1800" b="1" dirty="0"/>
              <a:t>, Petr Stěpánek</a:t>
            </a:r>
            <a:r>
              <a:rPr lang="cs-CZ" sz="1800" b="1" baseline="30000" dirty="0"/>
              <a:t>1,5</a:t>
            </a:r>
            <a:r>
              <a:rPr lang="cs-CZ" sz="1800" b="1" dirty="0"/>
              <a:t>, Zdeněk Žalud</a:t>
            </a:r>
            <a:r>
              <a:rPr lang="cs-CZ" sz="1800" b="1" baseline="30000" dirty="0"/>
              <a:t>1,2</a:t>
            </a:r>
            <a:endParaRPr lang="cs-CZ" sz="1800" dirty="0"/>
          </a:p>
          <a:p>
            <a:r>
              <a:rPr lang="cs-CZ" sz="1800" b="1" dirty="0"/>
              <a:t> </a:t>
            </a:r>
            <a:endParaRPr lang="cs-CZ" sz="1800" dirty="0"/>
          </a:p>
          <a:p>
            <a:pPr marL="342900" lvl="0" indent="-342900">
              <a:buFont typeface="+mj-lt"/>
              <a:buAutoNum type="arabicPeriod"/>
            </a:pPr>
            <a:r>
              <a:rPr lang="cs-CZ" sz="1800" i="1" dirty="0"/>
              <a:t>Ústav výzkumu globální změny AV ČR </a:t>
            </a:r>
            <a:r>
              <a:rPr lang="cs-CZ" sz="1800" i="1" dirty="0" smtClean="0"/>
              <a:t>v.v.i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800" i="1" dirty="0" smtClean="0"/>
              <a:t>Mendelova </a:t>
            </a:r>
            <a:r>
              <a:rPr lang="cs-CZ" sz="1800" i="1" dirty="0"/>
              <a:t>univerzita v Brně</a:t>
            </a:r>
            <a:endParaRPr lang="cs-CZ" sz="1800" dirty="0"/>
          </a:p>
          <a:p>
            <a:pPr marL="342900" lvl="0" indent="-342900">
              <a:buFont typeface="+mj-lt"/>
              <a:buAutoNum type="arabicPeriod"/>
            </a:pPr>
            <a:r>
              <a:rPr lang="cs-CZ" sz="1800" i="1" dirty="0"/>
              <a:t>Výzkumný ústav vodohospodářský TGM v.v.i.</a:t>
            </a:r>
            <a:endParaRPr lang="cs-CZ" sz="1800" dirty="0"/>
          </a:p>
          <a:p>
            <a:pPr marL="342900" lvl="0" indent="-342900">
              <a:buFont typeface="+mj-lt"/>
              <a:buAutoNum type="arabicPeriod"/>
            </a:pPr>
            <a:r>
              <a:rPr lang="cs-CZ" sz="1800" i="1" dirty="0"/>
              <a:t>Česká zemědělská univerzita</a:t>
            </a:r>
            <a:endParaRPr lang="cs-CZ" sz="1800" dirty="0"/>
          </a:p>
          <a:p>
            <a:pPr marL="342900" lvl="0" indent="-342900">
              <a:buFont typeface="+mj-lt"/>
              <a:buAutoNum type="arabicPeriod"/>
            </a:pPr>
            <a:r>
              <a:rPr lang="cs-CZ" sz="1800" i="1" dirty="0"/>
              <a:t>Český hydrometeorologický ústav</a:t>
            </a:r>
            <a:endParaRPr lang="cs-CZ" sz="1800" dirty="0"/>
          </a:p>
          <a:p>
            <a:pPr marL="342900" lvl="0" indent="-342900">
              <a:buFont typeface="+mj-lt"/>
              <a:buAutoNum type="arabicPeriod"/>
            </a:pPr>
            <a:r>
              <a:rPr lang="cs-CZ" sz="1800" i="1" dirty="0"/>
              <a:t>Vysoké učení technické v Brně</a:t>
            </a:r>
            <a:endParaRPr lang="cs-CZ" sz="1800" dirty="0"/>
          </a:p>
          <a:p>
            <a:pPr algn="l" eaLnBrk="1" hangingPunct="1">
              <a:spcBef>
                <a:spcPct val="0"/>
              </a:spcBef>
              <a:defRPr/>
            </a:pPr>
            <a:endParaRPr lang="en-US" altLang="en-US" sz="1800" dirty="0" smtClean="0">
              <a:latin typeface="+mj-lt"/>
              <a:cs typeface="Times New Roman" pitchFamily="18" charset="0"/>
            </a:endParaRPr>
          </a:p>
          <a:p>
            <a:pPr algn="l" eaLnBrk="1" hangingPunct="1">
              <a:spcBef>
                <a:spcPct val="0"/>
              </a:spcBef>
              <a:defRPr/>
            </a:pPr>
            <a:endParaRPr lang="en-US" altLang="en-US" sz="1800" dirty="0" smtClean="0">
              <a:cs typeface="Times New Roman" pitchFamily="18" charset="0"/>
            </a:endParaRPr>
          </a:p>
          <a:p>
            <a:pPr algn="l" eaLnBrk="1" hangingPunct="1">
              <a:spcBef>
                <a:spcPct val="0"/>
              </a:spcBef>
              <a:defRPr/>
            </a:pPr>
            <a:endParaRPr lang="en-US" altLang="en-US" sz="1800" dirty="0" smtClean="0">
              <a:cs typeface="Times New Roman" pitchFamily="18" charset="0"/>
            </a:endParaRPr>
          </a:p>
          <a:p>
            <a:pPr algn="l" eaLnBrk="1" hangingPunct="1">
              <a:spcBef>
                <a:spcPct val="0"/>
              </a:spcBef>
              <a:defRPr/>
            </a:pPr>
            <a:endParaRPr lang="en-US" altLang="en-US" sz="1800" dirty="0" smtClean="0">
              <a:cs typeface="Times New Roman" pitchFamily="18" charset="0"/>
            </a:endParaRPr>
          </a:p>
          <a:p>
            <a:pPr algn="l" eaLnBrk="1" hangingPunct="1">
              <a:spcBef>
                <a:spcPct val="0"/>
              </a:spcBef>
              <a:defRPr/>
            </a:pPr>
            <a:endParaRPr lang="en-US" altLang="en-US" sz="1800" dirty="0" smtClean="0">
              <a:cs typeface="Times New Roman" pitchFamily="18" charset="0"/>
            </a:endParaRPr>
          </a:p>
          <a:p>
            <a:pPr algn="l" eaLnBrk="1" hangingPunct="1">
              <a:spcBef>
                <a:spcPct val="0"/>
              </a:spcBef>
              <a:defRPr/>
            </a:pPr>
            <a:endParaRPr lang="en-US" altLang="en-US" sz="1800" dirty="0" smtClean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19" name="Picture 8" descr="http://popperfont.files.wordpress.com/2012/04/titanicclimatechan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" y="944563"/>
            <a:ext cx="9034463" cy="469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212725" y="414338"/>
            <a:ext cx="89296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16388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 pitchFamily="34" charset="0"/>
              </a:rPr>
              <a:t>Závěrem - Vývojový tým</a:t>
            </a:r>
            <a:endParaRPr lang="cs-CZ" sz="28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/>
          <a:srcRect l="29532" t="7000" r="29126" b="8301"/>
          <a:stretch/>
        </p:blipFill>
        <p:spPr>
          <a:xfrm>
            <a:off x="2" y="549275"/>
            <a:ext cx="5466943" cy="63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/>
          <a:srcRect l="28350" t="6301" r="30306" b="7602"/>
          <a:stretch/>
        </p:blipFill>
        <p:spPr>
          <a:xfrm>
            <a:off x="1241623" y="582780"/>
            <a:ext cx="5378049" cy="63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/>
          <a:srcRect l="28738" t="7301" r="29525" b="8001"/>
          <a:stretch/>
        </p:blipFill>
        <p:spPr>
          <a:xfrm>
            <a:off x="3623392" y="537896"/>
            <a:ext cx="5519021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60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827088" y="115888"/>
            <a:ext cx="7848600" cy="5794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en-US" b="1">
                <a:solidFill>
                  <a:srgbClr val="000000"/>
                </a:solidFill>
                <a:latin typeface="Arial" pitchFamily="34" charset="0"/>
              </a:rPr>
              <a:t>OČEKÁVANÁ ZMĚNA SRÁŽEK</a:t>
            </a:r>
            <a:endParaRPr lang="en-US" altLang="en-U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 bwMode="auto">
          <a:xfrm>
            <a:off x="0" y="0"/>
            <a:ext cx="9144000" cy="62068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000" b="1" i="1" dirty="0" smtClean="0">
                <a:solidFill>
                  <a:prstClr val="white"/>
                </a:solidFill>
                <a:latin typeface="Arial" pitchFamily="34" charset="0"/>
              </a:rPr>
              <a:t>Možné směry vývoje emisí skleníkových plynů</a:t>
            </a:r>
            <a:endParaRPr lang="en-US" sz="2000" b="1" i="1" dirty="0">
              <a:solidFill>
                <a:prstClr val="white"/>
              </a:solidFill>
              <a:latin typeface="Arial" pitchFamily="34" charset="0"/>
            </a:endParaRPr>
          </a:p>
        </p:txBody>
      </p:sp>
      <p:pic>
        <p:nvPicPr>
          <p:cNvPr id="10" name="Obrázek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980728"/>
            <a:ext cx="7992888" cy="576064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Přímá spojnice se šipkou 2"/>
          <p:cNvCxnSpPr/>
          <p:nvPr/>
        </p:nvCxnSpPr>
        <p:spPr>
          <a:xfrm flipH="1">
            <a:off x="1115616" y="4509120"/>
            <a:ext cx="1728192" cy="0"/>
          </a:xfrm>
          <a:prstGeom prst="straightConnector1">
            <a:avLst/>
          </a:prstGeom>
          <a:ln w="7302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1115616" y="5085184"/>
            <a:ext cx="6552728" cy="0"/>
          </a:xfrm>
          <a:prstGeom prst="straightConnector1">
            <a:avLst/>
          </a:prstGeom>
          <a:ln w="730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1115616" y="4437112"/>
            <a:ext cx="1872208" cy="0"/>
          </a:xfrm>
          <a:prstGeom prst="straightConnector1">
            <a:avLst/>
          </a:prstGeom>
          <a:ln w="730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1115616" y="4293096"/>
            <a:ext cx="1872208" cy="0"/>
          </a:xfrm>
          <a:prstGeom prst="straightConnector1">
            <a:avLst/>
          </a:prstGeom>
          <a:ln w="730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1115616" y="3645024"/>
            <a:ext cx="3240360" cy="0"/>
          </a:xfrm>
          <a:prstGeom prst="straightConnector1">
            <a:avLst/>
          </a:prstGeom>
          <a:ln w="73025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1115616" y="1916832"/>
            <a:ext cx="5472608" cy="0"/>
          </a:xfrm>
          <a:prstGeom prst="straightConnector1">
            <a:avLst/>
          </a:prstGeom>
          <a:ln w="7302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H="1">
            <a:off x="1115616" y="4293096"/>
            <a:ext cx="2088232" cy="0"/>
          </a:xfrm>
          <a:prstGeom prst="straightConnector1">
            <a:avLst/>
          </a:prstGeom>
          <a:ln w="73025">
            <a:solidFill>
              <a:srgbClr val="00206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360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ovací čára 4"/>
          <p:cNvCxnSpPr/>
          <p:nvPr/>
        </p:nvCxnSpPr>
        <p:spPr>
          <a:xfrm rot="10800000">
            <a:off x="3743325" y="6453188"/>
            <a:ext cx="54006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 bwMode="auto">
          <a:xfrm>
            <a:off x="0" y="-26988"/>
            <a:ext cx="9144000" cy="86360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i="1" dirty="0">
                <a:solidFill>
                  <a:schemeClr val="bg1"/>
                </a:solidFill>
                <a:latin typeface="Arial" panose="020B0604020202020204" pitchFamily="34" charset="0"/>
              </a:rPr>
              <a:t>Je nutné se znepokojovat?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7464"/>
            <a:ext cx="9144000" cy="553747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8005"/>
            <a:ext cx="9144000" cy="553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58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>
                <a:solidFill>
                  <a:schemeClr val="bg1"/>
                </a:solidFill>
                <a:latin typeface="+mn-lt"/>
                <a:cs typeface="+mn-cs"/>
              </a:rPr>
              <a:t>Místo závěru – Byla jedna země…</a:t>
            </a:r>
            <a:r>
              <a:rPr lang="cs-CZ" sz="2800" b="1" i="1" dirty="0" err="1">
                <a:solidFill>
                  <a:schemeClr val="bg1"/>
                </a:solidFill>
                <a:latin typeface="+mn-lt"/>
                <a:cs typeface="+mn-cs"/>
              </a:rPr>
              <a:t>Bohemsko</a:t>
            </a:r>
            <a:r>
              <a:rPr lang="cs-CZ" sz="2800" b="1" i="1" dirty="0">
                <a:solidFill>
                  <a:schemeClr val="bg1"/>
                </a:solidFill>
                <a:latin typeface="+mn-lt"/>
                <a:cs typeface="+mn-cs"/>
              </a:rPr>
              <a:t> </a:t>
            </a:r>
            <a:r>
              <a:rPr lang="cs-CZ" sz="2800" b="1" i="1">
                <a:solidFill>
                  <a:schemeClr val="bg1"/>
                </a:solidFill>
                <a:latin typeface="+mn-lt"/>
                <a:cs typeface="+mn-cs"/>
              </a:rPr>
              <a:t>se jmenovala</a:t>
            </a:r>
            <a:endParaRPr lang="cs-CZ" sz="2800" b="1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34819" name="Obdélník 9"/>
          <p:cNvSpPr>
            <a:spLocks noChangeArrowheads="1"/>
          </p:cNvSpPr>
          <p:nvPr/>
        </p:nvSpPr>
        <p:spPr bwMode="auto">
          <a:xfrm>
            <a:off x="4211638" y="517525"/>
            <a:ext cx="27527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chemeClr val="bg1"/>
                </a:solidFill>
              </a:rPr>
              <a:t>Návrh – Realistická varianta</a:t>
            </a:r>
            <a:endParaRPr lang="cs-CZ" altLang="cs-CZ" sz="1800" b="1">
              <a:solidFill>
                <a:schemeClr val="bg1"/>
              </a:solidFill>
            </a:endParaRPr>
          </a:p>
        </p:txBody>
      </p:sp>
      <p:sp>
        <p:nvSpPr>
          <p:cNvPr id="34820" name="Obdélník 10"/>
          <p:cNvSpPr>
            <a:spLocks noChangeArrowheads="1"/>
          </p:cNvSpPr>
          <p:nvPr/>
        </p:nvSpPr>
        <p:spPr bwMode="auto">
          <a:xfrm>
            <a:off x="4238625" y="3668713"/>
            <a:ext cx="27527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chemeClr val="bg1"/>
                </a:solidFill>
              </a:rPr>
              <a:t>Návrh – Maximální varianta</a:t>
            </a:r>
            <a:endParaRPr lang="cs-CZ" altLang="cs-CZ" sz="1800" b="1">
              <a:solidFill>
                <a:schemeClr val="bg1"/>
              </a:solidFill>
            </a:endParaRPr>
          </a:p>
        </p:txBody>
      </p:sp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142875" y="2565400"/>
            <a:ext cx="8858250" cy="4202113"/>
            <a:chOff x="251520" y="810395"/>
            <a:chExt cx="8856984" cy="4202781"/>
          </a:xfrm>
        </p:grpSpPr>
        <p:pic>
          <p:nvPicPr>
            <p:cNvPr id="34824" name="Obrázek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810395"/>
              <a:ext cx="8856984" cy="4202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Obdélník 3"/>
            <p:cNvSpPr/>
            <p:nvPr/>
          </p:nvSpPr>
          <p:spPr>
            <a:xfrm>
              <a:off x="827701" y="4725792"/>
              <a:ext cx="6480836" cy="2873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4859338" y="755650"/>
            <a:ext cx="3384550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600" b="1" dirty="0">
                <a:solidFill>
                  <a:srgbClr val="92D050"/>
                </a:solidFill>
              </a:rPr>
              <a:t>Období 2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Více srážek a nižší teploty;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Obvyklá velikost půdních bloků do 2 ha;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Organické hnojení, vysoký podíl pícnin, prakticky bez utužení;</a:t>
            </a:r>
            <a:endParaRPr lang="en-US" sz="1600" dirty="0">
              <a:solidFill>
                <a:srgbClr val="92D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3238" y="668338"/>
            <a:ext cx="3384550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600" b="1" dirty="0">
                <a:solidFill>
                  <a:srgbClr val="FF0000"/>
                </a:solidFill>
              </a:rPr>
              <a:t>Období 1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Spíše sušší s vyššími teplotami;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Obvyklá velikost půdních bloků nad 20 ha;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Nízký podíl organického hnojení, i pícnin;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Vysoká úroveň utužení;</a:t>
            </a: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28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cs-CZ" sz="2800" b="1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36867" name="Obdélník 9"/>
          <p:cNvSpPr>
            <a:spLocks noChangeArrowheads="1"/>
          </p:cNvSpPr>
          <p:nvPr/>
        </p:nvSpPr>
        <p:spPr bwMode="auto">
          <a:xfrm>
            <a:off x="4211638" y="517525"/>
            <a:ext cx="27527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chemeClr val="bg1"/>
                </a:solidFill>
              </a:rPr>
              <a:t>Návrh – Realistická varianta</a:t>
            </a:r>
            <a:endParaRPr lang="cs-CZ" altLang="cs-CZ" sz="1800" b="1">
              <a:solidFill>
                <a:schemeClr val="bg1"/>
              </a:solidFill>
            </a:endParaRPr>
          </a:p>
        </p:txBody>
      </p:sp>
      <p:sp>
        <p:nvSpPr>
          <p:cNvPr id="36868" name="Obdélník 10"/>
          <p:cNvSpPr>
            <a:spLocks noChangeArrowheads="1"/>
          </p:cNvSpPr>
          <p:nvPr/>
        </p:nvSpPr>
        <p:spPr bwMode="auto">
          <a:xfrm>
            <a:off x="4238625" y="3668713"/>
            <a:ext cx="27527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chemeClr val="bg1"/>
                </a:solidFill>
              </a:rPr>
              <a:t>Návrh – Maximální varianta</a:t>
            </a:r>
            <a:endParaRPr lang="cs-CZ" altLang="cs-CZ" sz="1800" b="1">
              <a:solidFill>
                <a:schemeClr val="bg1"/>
              </a:solidFill>
            </a:endParaRPr>
          </a:p>
        </p:txBody>
      </p:sp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142875" y="2565400"/>
            <a:ext cx="8858250" cy="4202113"/>
            <a:chOff x="251520" y="810395"/>
            <a:chExt cx="8856984" cy="4202781"/>
          </a:xfrm>
        </p:grpSpPr>
        <p:pic>
          <p:nvPicPr>
            <p:cNvPr id="36873" name="Obrázek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810395"/>
              <a:ext cx="8856984" cy="4202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Obdélník 3"/>
            <p:cNvSpPr/>
            <p:nvPr/>
          </p:nvSpPr>
          <p:spPr>
            <a:xfrm>
              <a:off x="827701" y="4725792"/>
              <a:ext cx="6480836" cy="2873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4859338" y="755650"/>
            <a:ext cx="3384550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600" b="1" dirty="0">
                <a:solidFill>
                  <a:srgbClr val="92D050"/>
                </a:solidFill>
              </a:rPr>
              <a:t>Období 2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Více srážek a nižší teploty;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Obvyklá velikost půdních bloků do 2 ha;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Organické hnojení, vysoký podíl pícnin, prakticky bez utužení;</a:t>
            </a:r>
            <a:endParaRPr lang="en-US" sz="1600" dirty="0">
              <a:solidFill>
                <a:srgbClr val="92D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3238" y="668338"/>
            <a:ext cx="3384550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600" b="1" dirty="0">
                <a:solidFill>
                  <a:srgbClr val="FF0000"/>
                </a:solidFill>
              </a:rPr>
              <a:t>Období 1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Spíše sušší s vyššími teplotami;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Obvyklá velikost půdních bloků nad 20 ha;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Nízký podíl organického hnojení, i pícnin;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Vysoká úroveň utužení;</a:t>
            </a:r>
            <a:endParaRPr lang="en-US" sz="1600" dirty="0">
              <a:solidFill>
                <a:srgbClr val="FF0000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290763"/>
            <a:ext cx="4500562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790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cs-CZ" sz="2800" b="1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38915" name="Obdélník 9"/>
          <p:cNvSpPr>
            <a:spLocks noChangeArrowheads="1"/>
          </p:cNvSpPr>
          <p:nvPr/>
        </p:nvSpPr>
        <p:spPr bwMode="auto">
          <a:xfrm>
            <a:off x="4211638" y="517525"/>
            <a:ext cx="27527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chemeClr val="bg1"/>
                </a:solidFill>
              </a:rPr>
              <a:t>Návrh – Realistická varianta</a:t>
            </a:r>
            <a:endParaRPr lang="cs-CZ" altLang="cs-CZ" sz="1800" b="1">
              <a:solidFill>
                <a:schemeClr val="bg1"/>
              </a:solidFill>
            </a:endParaRPr>
          </a:p>
        </p:txBody>
      </p:sp>
      <p:sp>
        <p:nvSpPr>
          <p:cNvPr id="38916" name="Obdélník 10"/>
          <p:cNvSpPr>
            <a:spLocks noChangeArrowheads="1"/>
          </p:cNvSpPr>
          <p:nvPr/>
        </p:nvSpPr>
        <p:spPr bwMode="auto">
          <a:xfrm>
            <a:off x="4238625" y="3668713"/>
            <a:ext cx="27527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chemeClr val="bg1"/>
                </a:solidFill>
              </a:rPr>
              <a:t>Návrh – Maximální varianta</a:t>
            </a:r>
            <a:endParaRPr lang="cs-CZ" altLang="cs-CZ" sz="1800" b="1">
              <a:solidFill>
                <a:schemeClr val="bg1"/>
              </a:solidFill>
            </a:endParaRPr>
          </a:p>
        </p:txBody>
      </p:sp>
      <p:pic>
        <p:nvPicPr>
          <p:cNvPr id="38917" name="Obrázek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565400"/>
            <a:ext cx="8858250" cy="420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19138" y="6480175"/>
            <a:ext cx="6481762" cy="2873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TextovéPole 10"/>
          <p:cNvSpPr txBox="1"/>
          <p:nvPr/>
        </p:nvSpPr>
        <p:spPr>
          <a:xfrm>
            <a:off x="4859338" y="755650"/>
            <a:ext cx="3384550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600" b="1" dirty="0">
                <a:solidFill>
                  <a:srgbClr val="92D050"/>
                </a:solidFill>
              </a:rPr>
              <a:t>Období 2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Více srážek a nižší teploty;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Obvyklá velikost půdních bloků do 2 ha;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Organické hnojení, vysoký podíl pícnin, prakticky bez utužení;</a:t>
            </a:r>
            <a:endParaRPr lang="en-US" sz="1600" dirty="0">
              <a:solidFill>
                <a:srgbClr val="92D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39725" y="488950"/>
            <a:ext cx="3384550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600" b="1" dirty="0">
                <a:solidFill>
                  <a:srgbClr val="FF0000"/>
                </a:solidFill>
              </a:rPr>
              <a:t>Období 1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Spíše sušší s vyššími teplotami;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Obvyklá velikost půdních bloků nad 20 ha;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Nízký podíl organického hnojení, i pícnin;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Vysoká úroveň utužení;</a:t>
            </a: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543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6 0.00393 L -0.13646 0.05926 C -0.16371 0.07176 -0.20434 0.0787 -0.2467 0.0787 C -0.29514 0.0787 -0.33385 0.07176 -0.36111 0.05926 L -0.4908 0.00393 " pathEditMode="relative" rAng="0" ptsTypes="AAA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19" y="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0.02477 L 0.13698 0.03704 C 0.16493 0.03982 0.20677 0.04144 0.25052 0.04144 C 0.30035 0.04144 0.3401 0.03982 0.36806 0.03704 L 0.50174 0.02477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13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>
                <a:solidFill>
                  <a:schemeClr val="bg1"/>
                </a:solidFill>
                <a:latin typeface="+mn-lt"/>
                <a:cs typeface="+mn-cs"/>
              </a:rPr>
              <a:t>Místo závěru</a:t>
            </a:r>
          </a:p>
        </p:txBody>
      </p:sp>
      <p:sp>
        <p:nvSpPr>
          <p:cNvPr id="40963" name="Obdélník 9"/>
          <p:cNvSpPr>
            <a:spLocks noChangeArrowheads="1"/>
          </p:cNvSpPr>
          <p:nvPr/>
        </p:nvSpPr>
        <p:spPr bwMode="auto">
          <a:xfrm>
            <a:off x="4211638" y="517525"/>
            <a:ext cx="27527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chemeClr val="bg1"/>
                </a:solidFill>
              </a:rPr>
              <a:t>Návrh – Realistická varianta</a:t>
            </a:r>
            <a:endParaRPr lang="cs-CZ" altLang="cs-CZ" sz="1800" b="1">
              <a:solidFill>
                <a:schemeClr val="bg1"/>
              </a:solidFill>
            </a:endParaRPr>
          </a:p>
        </p:txBody>
      </p:sp>
      <p:sp>
        <p:nvSpPr>
          <p:cNvPr id="40964" name="Obdélník 10"/>
          <p:cNvSpPr>
            <a:spLocks noChangeArrowheads="1"/>
          </p:cNvSpPr>
          <p:nvPr/>
        </p:nvSpPr>
        <p:spPr bwMode="auto">
          <a:xfrm>
            <a:off x="4238625" y="3668713"/>
            <a:ext cx="27527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chemeClr val="bg1"/>
                </a:solidFill>
              </a:rPr>
              <a:t>Návrh – Maximální varianta</a:t>
            </a:r>
            <a:endParaRPr lang="cs-CZ" altLang="cs-CZ" sz="1800" b="1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0" y="708025"/>
            <a:ext cx="3384550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600" b="1" dirty="0">
                <a:solidFill>
                  <a:srgbClr val="92D050"/>
                </a:solidFill>
              </a:rPr>
              <a:t>Období 2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Více srážek a nižší teploty;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Obvyklá velikost půdních bloků do 2 ha;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92D050"/>
                </a:solidFill>
              </a:rPr>
              <a:t>Organické hnojení, vysoký podíl pícnin, prakticky bez utužení;</a:t>
            </a:r>
            <a:endParaRPr lang="en-US" sz="1600" dirty="0">
              <a:solidFill>
                <a:srgbClr val="92D050"/>
              </a:solidFill>
            </a:endParaRPr>
          </a:p>
        </p:txBody>
      </p:sp>
      <p:pic>
        <p:nvPicPr>
          <p:cNvPr id="40966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370138"/>
            <a:ext cx="6738938" cy="44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1331913" y="6453188"/>
            <a:ext cx="6769100" cy="4048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TextovéPole 14"/>
          <p:cNvSpPr txBox="1"/>
          <p:nvPr/>
        </p:nvSpPr>
        <p:spPr>
          <a:xfrm>
            <a:off x="4716463" y="536575"/>
            <a:ext cx="3384550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600" b="1" dirty="0">
                <a:solidFill>
                  <a:srgbClr val="FF0000"/>
                </a:solidFill>
              </a:rPr>
              <a:t>Období 1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Spíše sušší s vyššími teplotami;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Obvyklá velikost půdních bloků nad 20 ha;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Nízký podíl organického hnojení, i pícnin;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rgbClr val="FF0000"/>
                </a:solidFill>
              </a:rPr>
              <a:t>Vysoká úroveň utužení;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 bwMode="auto">
          <a:xfrm>
            <a:off x="7410" y="517525"/>
            <a:ext cx="9144000" cy="600781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+mn-lt"/>
                <a:cs typeface="+mn-cs"/>
              </a:rPr>
              <a:t>Opatření v ploše krajiny i opatření technická mají svoje limity a rizika.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cs-CZ" sz="2800" b="1" i="1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+mn-lt"/>
                <a:cs typeface="+mn-cs"/>
              </a:rPr>
              <a:t>Proto potřebujeme: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+mn-lt"/>
                <a:cs typeface="+mn-cs"/>
              </a:rPr>
              <a:t>Oba typy opatření a to ve správné míře;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cs-CZ" sz="2800" b="1" i="1" dirty="0">
              <a:solidFill>
                <a:schemeClr val="bg1"/>
              </a:solidFill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+mn-lt"/>
                <a:cs typeface="+mn-cs"/>
              </a:rPr>
              <a:t>Poznání k určení správné míry;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cs-CZ" sz="2800" b="1" i="1" dirty="0">
              <a:solidFill>
                <a:schemeClr val="bg1"/>
              </a:solidFill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+mn-lt"/>
                <a:cs typeface="+mn-cs"/>
              </a:rPr>
              <a:t>Více odvahy se poznání držet;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cs-CZ" sz="2800" b="1" i="1" dirty="0">
              <a:solidFill>
                <a:schemeClr val="bg1"/>
              </a:solidFill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+mn-lt"/>
                <a:cs typeface="+mn-cs"/>
              </a:rPr>
              <a:t>Více pokory při hledání řešení.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cs-CZ" sz="2800" b="1" i="1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cs-CZ" sz="2800" b="1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4407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číslo snímku 20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92B3A1A-11C7-4E72-9E5F-3CCCBB690B6A}" type="slidenum">
              <a:rPr lang="en-US" altLang="en-US" sz="1200" b="1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43</a:t>
            </a:fld>
            <a:endParaRPr lang="en-US" altLang="en-US" sz="1200" b="1" smtClean="0">
              <a:solidFill>
                <a:srgbClr val="000000"/>
              </a:solidFill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0" y="6477000"/>
            <a:ext cx="9144000" cy="158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 txBox="1">
            <a:spLocks/>
          </p:cNvSpPr>
          <p:nvPr/>
        </p:nvSpPr>
        <p:spPr bwMode="auto">
          <a:xfrm>
            <a:off x="0" y="-12700"/>
            <a:ext cx="9144000" cy="69215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chemeClr val="bg1"/>
                </a:solidFill>
                <a:latin typeface="Calibri"/>
                <a:cs typeface="Arial" charset="0"/>
              </a:rPr>
              <a:t>Potenciální potřeba vody</a:t>
            </a:r>
            <a:endParaRPr lang="en-US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sp>
        <p:nvSpPr>
          <p:cNvPr id="35845" name="Rectangle 7"/>
          <p:cNvSpPr>
            <a:spLocks noChangeArrowheads="1"/>
          </p:cNvSpPr>
          <p:nvPr/>
        </p:nvSpPr>
        <p:spPr bwMode="auto">
          <a:xfrm>
            <a:off x="0" y="31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5846" name="Rectangle 8"/>
          <p:cNvSpPr>
            <a:spLocks noChangeArrowheads="1"/>
          </p:cNvSpPr>
          <p:nvPr/>
        </p:nvSpPr>
        <p:spPr bwMode="auto">
          <a:xfrm>
            <a:off x="0" y="51466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5847" name="Rectangle 2"/>
          <p:cNvSpPr>
            <a:spLocks noChangeArrowheads="1"/>
          </p:cNvSpPr>
          <p:nvPr/>
        </p:nvSpPr>
        <p:spPr bwMode="auto">
          <a:xfrm>
            <a:off x="0" y="2317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5848" name="Rectangle 3"/>
          <p:cNvSpPr>
            <a:spLocks noChangeArrowheads="1"/>
          </p:cNvSpPr>
          <p:nvPr/>
        </p:nvSpPr>
        <p:spPr bwMode="auto">
          <a:xfrm>
            <a:off x="0" y="53752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584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5850" name="Rectangle 3"/>
          <p:cNvSpPr>
            <a:spLocks noChangeArrowheads="1"/>
          </p:cNvSpPr>
          <p:nvPr/>
        </p:nvSpPr>
        <p:spPr bwMode="auto">
          <a:xfrm>
            <a:off x="0" y="51339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35851" name="Obrázek 12" descr="C:\Users\Mirek\AppData\Local\Microsoft\Windows\INetCache\Content.Word\potreba_povodi_m3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696913"/>
            <a:ext cx="9134475" cy="590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0" y="2565400"/>
            <a:ext cx="9144000" cy="4292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493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ovací čára 4"/>
          <p:cNvCxnSpPr/>
          <p:nvPr/>
        </p:nvCxnSpPr>
        <p:spPr>
          <a:xfrm rot="10800000">
            <a:off x="3743325" y="6453188"/>
            <a:ext cx="54006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 bwMode="auto">
          <a:xfrm>
            <a:off x="0" y="-26988"/>
            <a:ext cx="9144000" cy="86360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+mn-cs"/>
              </a:rPr>
              <a:t>Kdy bylo největší sucho?</a:t>
            </a:r>
            <a:endParaRPr lang="cs-CZ" sz="2800" b="1" i="1" dirty="0">
              <a:solidFill>
                <a:schemeClr val="bg1"/>
              </a:solidFill>
              <a:latin typeface="Calibri"/>
              <a:cs typeface="+mn-c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95536" y="83353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Obrázek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27"/>
          <a:stretch>
            <a:fillRect/>
          </a:stretch>
        </p:blipFill>
        <p:spPr bwMode="auto">
          <a:xfrm>
            <a:off x="0" y="1290730"/>
            <a:ext cx="9171520" cy="465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95536" y="403393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15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ovací čára 4"/>
          <p:cNvCxnSpPr/>
          <p:nvPr/>
        </p:nvCxnSpPr>
        <p:spPr>
          <a:xfrm>
            <a:off x="3124200" y="457200"/>
            <a:ext cx="6019800" cy="1588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3733800" y="533400"/>
            <a:ext cx="5410200" cy="1588"/>
          </a:xfrm>
          <a:prstGeom prst="line">
            <a:avLst/>
          </a:prstGeom>
          <a:ln w="222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0" y="6551613"/>
            <a:ext cx="6019800" cy="1587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C9987B0-1FE2-48AA-99D8-3822ED5EF1AB}" type="slidenum">
              <a:rPr lang="en-US" altLang="cs-CZ">
                <a:solidFill>
                  <a:srgbClr val="262626"/>
                </a:solidFill>
              </a:rPr>
              <a:pPr eaLnBrk="1" hangingPunct="1"/>
              <a:t>45</a:t>
            </a:fld>
            <a:endParaRPr lang="en-US" altLang="cs-CZ">
              <a:solidFill>
                <a:srgbClr val="262626"/>
              </a:solidFill>
            </a:endParaRPr>
          </a:p>
        </p:txBody>
      </p:sp>
      <p:sp>
        <p:nvSpPr>
          <p:cNvPr id="24582" name="Rectangle 1"/>
          <p:cNvSpPr txBox="1">
            <a:spLocks noChangeArrowheads="1"/>
          </p:cNvSpPr>
          <p:nvPr/>
        </p:nvSpPr>
        <p:spPr bwMode="auto">
          <a:xfrm>
            <a:off x="7602538" y="4953000"/>
            <a:ext cx="247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1800">
                <a:latin typeface="Arial" panose="020B0604020202020204" pitchFamily="34" charset="0"/>
                <a:cs typeface="Times New Roman" panose="02020603050405020304" pitchFamily="18" charset="0"/>
              </a:rPr>
              <a:t>,</a:t>
            </a:r>
          </a:p>
        </p:txBody>
      </p:sp>
      <p:sp>
        <p:nvSpPr>
          <p:cNvPr id="21" name="Nadpis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 smtClean="0">
                <a:solidFill>
                  <a:schemeClr val="bg1"/>
                </a:solidFill>
                <a:latin typeface="Calibri"/>
                <a:cs typeface="Arial" charset="0"/>
              </a:rPr>
              <a:t>Hydrologické sucho</a:t>
            </a:r>
            <a:endParaRPr lang="en-US" sz="2800" b="1" i="1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2" name="Obrázek 11" descr="D:\000_Pracovni\Drought indices\DroughtResearchQuestions\literature references\decin_AJ2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0896"/>
            <a:ext cx="8219256" cy="519039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Zástupný symbol pro zápatí 21"/>
          <p:cNvSpPr>
            <a:spLocks noGrp="1"/>
          </p:cNvSpPr>
          <p:nvPr>
            <p:ph type="ftr" sz="quarter" idx="11"/>
          </p:nvPr>
        </p:nvSpPr>
        <p:spPr>
          <a:xfrm>
            <a:off x="-972616" y="6466432"/>
            <a:ext cx="5219701" cy="3651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Trnka a </a:t>
            </a:r>
            <a:r>
              <a:rPr lang="cs-CZ" dirty="0" err="1" smtClean="0"/>
              <a:t>Vizina</a:t>
            </a:r>
            <a:r>
              <a:rPr lang="cs-CZ" dirty="0" smtClean="0"/>
              <a:t> et al., in </a:t>
            </a:r>
            <a:r>
              <a:rPr lang="cs-CZ" smtClean="0"/>
              <a:t>review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19749</TotalTime>
  <Words>1068</Words>
  <Application>Microsoft Office PowerPoint</Application>
  <PresentationFormat>Předvádění na obrazovce (4:3)</PresentationFormat>
  <Paragraphs>242</Paragraphs>
  <Slides>45</Slides>
  <Notes>35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45</vt:i4>
      </vt:variant>
    </vt:vector>
  </HeadingPairs>
  <TitlesOfParts>
    <vt:vector size="51" baseType="lpstr">
      <vt:lpstr>Arial</vt:lpstr>
      <vt:lpstr>Calibri</vt:lpstr>
      <vt:lpstr>Comic Sans MS</vt:lpstr>
      <vt:lpstr>StarSymbol</vt:lpstr>
      <vt:lpstr>Times New Roman</vt:lpstr>
      <vt:lpstr>Motiv systému Office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„Generel VHK ČR – Nástroj pro vymezení aktuálních a očekávaných hrozeb pro agrární sektor“</dc:title>
  <dc:creator>Mirek</dc:creator>
  <cp:lastModifiedBy>Mirek Trnka</cp:lastModifiedBy>
  <cp:revision>217</cp:revision>
  <dcterms:created xsi:type="dcterms:W3CDTF">2015-08-17T07:35:39Z</dcterms:created>
  <dcterms:modified xsi:type="dcterms:W3CDTF">2017-10-04T06:08:35Z</dcterms:modified>
</cp:coreProperties>
</file>